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6" r:id="rId4"/>
  </p:sldMasterIdLst>
  <p:notesMasterIdLst>
    <p:notesMasterId r:id="rId27"/>
  </p:notesMasterIdLst>
  <p:sldIdLst>
    <p:sldId id="256" r:id="rId5"/>
    <p:sldId id="336" r:id="rId6"/>
    <p:sldId id="348" r:id="rId7"/>
    <p:sldId id="282" r:id="rId8"/>
    <p:sldId id="345" r:id="rId9"/>
    <p:sldId id="313" r:id="rId10"/>
    <p:sldId id="303" r:id="rId11"/>
    <p:sldId id="309" r:id="rId12"/>
    <p:sldId id="305" r:id="rId13"/>
    <p:sldId id="317" r:id="rId14"/>
    <p:sldId id="310" r:id="rId15"/>
    <p:sldId id="316" r:id="rId16"/>
    <p:sldId id="314" r:id="rId17"/>
    <p:sldId id="306" r:id="rId18"/>
    <p:sldId id="307" r:id="rId19"/>
    <p:sldId id="315" r:id="rId20"/>
    <p:sldId id="308" r:id="rId21"/>
    <p:sldId id="263" r:id="rId22"/>
    <p:sldId id="349" r:id="rId23"/>
    <p:sldId id="318" r:id="rId24"/>
    <p:sldId id="350" r:id="rId25"/>
    <p:sldId id="27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l Abbasi Olsson Helena" initials="AH" lastIdx="1" clrIdx="6">
    <p:extLst>
      <p:ext uri="{19B8F6BF-5375-455C-9EA6-DF929625EA0E}">
        <p15:presenceInfo xmlns:p15="http://schemas.microsoft.com/office/powerpoint/2012/main" userId="S::helena.olsson4@skola.uppsala.se::1faa27e2-57cb-457d-a50d-41cb5d78a6ca" providerId="AD"/>
      </p:ext>
    </p:extLst>
  </p:cmAuthor>
  <p:cmAuthor id="1" name="Christiernin Björn" initials="CB" lastIdx="2" clrIdx="0">
    <p:extLst>
      <p:ext uri="{19B8F6BF-5375-455C-9EA6-DF929625EA0E}">
        <p15:presenceInfo xmlns:p15="http://schemas.microsoft.com/office/powerpoint/2012/main" userId="S::bjorn.christiernin@skola.uppsala.se::a5efb87a-21f2-4e8c-b577-a52e412e6d6a" providerId="AD"/>
      </p:ext>
    </p:extLst>
  </p:cmAuthor>
  <p:cmAuthor id="8" name="Quennerstedt Emma" initials="QE" lastIdx="3" clrIdx="7">
    <p:extLst>
      <p:ext uri="{19B8F6BF-5375-455C-9EA6-DF929625EA0E}">
        <p15:presenceInfo xmlns:p15="http://schemas.microsoft.com/office/powerpoint/2012/main" userId="S::emma.quennerstedt@skola.uppsala.se::d4dc7cb1-8792-4916-a85f-34cab47f2c38" providerId="AD"/>
      </p:ext>
    </p:extLst>
  </p:cmAuthor>
  <p:cmAuthor id="2" name="Sveidqvist Maria" initials="SM" lastIdx="1" clrIdx="1">
    <p:extLst>
      <p:ext uri="{19B8F6BF-5375-455C-9EA6-DF929625EA0E}">
        <p15:presenceInfo xmlns:p15="http://schemas.microsoft.com/office/powerpoint/2012/main" userId="S::maria.sveidqvist@skola.uppsala.se::9b93de1a-6ece-4035-b58a-f22c967576e1" providerId="AD"/>
      </p:ext>
    </p:extLst>
  </p:cmAuthor>
  <p:cmAuthor id="3" name="Aveskog Lisa" initials="AL" lastIdx="7" clrIdx="2">
    <p:extLst>
      <p:ext uri="{19B8F6BF-5375-455C-9EA6-DF929625EA0E}">
        <p15:presenceInfo xmlns:p15="http://schemas.microsoft.com/office/powerpoint/2012/main" userId="S::lisa.aveskogh@skola.uppsala.se::0399738d-2471-49f0-9f72-596d11a669e0" providerId="AD"/>
      </p:ext>
    </p:extLst>
  </p:cmAuthor>
  <p:cmAuthor id="4" name="Jensen Emma" initials="JE" lastIdx="1" clrIdx="3">
    <p:extLst>
      <p:ext uri="{19B8F6BF-5375-455C-9EA6-DF929625EA0E}">
        <p15:presenceInfo xmlns:p15="http://schemas.microsoft.com/office/powerpoint/2012/main" userId="S::emma.jensen@skola.uppsala.se::884d6abd-edca-4244-ad22-26bb07c5366d" providerId="AD"/>
      </p:ext>
    </p:extLst>
  </p:cmAuthor>
  <p:cmAuthor id="5" name="Sjögren Eklund Johanna" initials="SJ" lastIdx="3" clrIdx="4">
    <p:extLst>
      <p:ext uri="{19B8F6BF-5375-455C-9EA6-DF929625EA0E}">
        <p15:presenceInfo xmlns:p15="http://schemas.microsoft.com/office/powerpoint/2012/main" userId="S::johanna.sjogren-eklund@skola.uppsala.se::8ec7c47f-63ae-423f-9a99-0a04eb42b778" providerId="AD"/>
      </p:ext>
    </p:extLst>
  </p:cmAuthor>
  <p:cmAuthor id="6" name="Andreasson Pia" initials="AP" lastIdx="2" clrIdx="5">
    <p:extLst>
      <p:ext uri="{19B8F6BF-5375-455C-9EA6-DF929625EA0E}">
        <p15:presenceInfo xmlns:p15="http://schemas.microsoft.com/office/powerpoint/2012/main" userId="S::pia.andreasson@uppsala.se::a93186b3-8cb7-467e-93fb-ac1893d1130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95ED8F-9FE6-7750-1E90-4C97CAB78763}" v="39" dt="2024-01-17T17:12:35.6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9.xml" Id="rId13" /><Relationship Type="http://schemas.openxmlformats.org/officeDocument/2006/relationships/slide" Target="slides/slide14.xml" Id="rId18" /><Relationship Type="http://schemas.openxmlformats.org/officeDocument/2006/relationships/slide" Target="slides/slide22.xml" Id="rId26" /><Relationship Type="http://schemas.openxmlformats.org/officeDocument/2006/relationships/customXml" Target="../customXml/item3.xml" Id="rId3" /><Relationship Type="http://schemas.openxmlformats.org/officeDocument/2006/relationships/slide" Target="slides/slide17.xml" Id="rId21" /><Relationship Type="http://schemas.microsoft.com/office/2015/10/relationships/revisionInfo" Target="revisionInfo.xml" Id="rId34" /><Relationship Type="http://schemas.openxmlformats.org/officeDocument/2006/relationships/slide" Target="slides/slide3.xml" Id="rId7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slide" Target="slides/slide21.xml" Id="rId25" /><Relationship Type="http://schemas.openxmlformats.org/officeDocument/2006/relationships/customXml" Target="../customXml/item2.xml" Id="rId2" /><Relationship Type="http://schemas.openxmlformats.org/officeDocument/2006/relationships/slide" Target="slides/slide12.xml" Id="rId16" /><Relationship Type="http://schemas.openxmlformats.org/officeDocument/2006/relationships/slide" Target="slides/slide16.xml" Id="rId20" /><Relationship Type="http://schemas.openxmlformats.org/officeDocument/2006/relationships/presProps" Target="presProps.xml" Id="rId29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7.xml" Id="rId11" /><Relationship Type="http://schemas.openxmlformats.org/officeDocument/2006/relationships/slide" Target="slides/slide20.xml" Id="rId24" /><Relationship Type="http://schemas.openxmlformats.org/officeDocument/2006/relationships/tableStyles" Target="tableStyles.xml" Id="rId32" /><Relationship Type="http://schemas.openxmlformats.org/officeDocument/2006/relationships/slide" Target="slides/slide1.xml" Id="rId5" /><Relationship Type="http://schemas.openxmlformats.org/officeDocument/2006/relationships/slide" Target="slides/slide11.xml" Id="rId15" /><Relationship Type="http://schemas.openxmlformats.org/officeDocument/2006/relationships/slide" Target="slides/slide19.xml" Id="rId23" /><Relationship Type="http://schemas.openxmlformats.org/officeDocument/2006/relationships/commentAuthors" Target="commentAuthors.xml" Id="rId28" /><Relationship Type="http://schemas.openxmlformats.org/officeDocument/2006/relationships/slide" Target="slides/slide6.xml" Id="rId10" /><Relationship Type="http://schemas.openxmlformats.org/officeDocument/2006/relationships/slide" Target="slides/slide15.xml" Id="rId19" /><Relationship Type="http://schemas.openxmlformats.org/officeDocument/2006/relationships/theme" Target="theme/theme1.xml" Id="rId31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Relationship Type="http://schemas.openxmlformats.org/officeDocument/2006/relationships/slide" Target="slides/slide18.xml" Id="rId22" /><Relationship Type="http://schemas.openxmlformats.org/officeDocument/2006/relationships/notesMaster" Target="notesMasters/notesMaster1.xml" Id="rId27" /><Relationship Type="http://schemas.openxmlformats.org/officeDocument/2006/relationships/viewProps" Target="viewProps.xml" Id="rId30" /><Relationship Type="http://schemas.openxmlformats.org/officeDocument/2006/relationships/slide" Target="slides/slide4.xml" Id="rId8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5CDBB-92DA-4DC5-920F-3BD0B90273EC}" type="datetimeFigureOut">
              <a:rPr lang="sv-SE"/>
              <a:t>2024-01-17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10EC0-70C2-44AE-BCC6-FB0F236CDC94}" type="slidenum">
              <a:rPr lang="sv-SE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5423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10EC0-70C2-44AE-BCC6-FB0F236CDC94}" type="slidenum">
              <a:rPr lang="sv-SE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7522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10EC0-70C2-44AE-BCC6-FB0F236CDC94}" type="slidenum">
              <a:rPr lang="sv-SE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3199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10EC0-70C2-44AE-BCC6-FB0F236CDC94}" type="slidenum">
              <a:rPr lang="sv-SE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3141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10EC0-70C2-44AE-BCC6-FB0F236CDC94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583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10EC0-70C2-44AE-BCC6-FB0F236CDC94}" type="slidenum">
              <a:rPr lang="sv-SE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8406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10EC0-70C2-44AE-BCC6-FB0F236CDC94}" type="slidenum">
              <a:rPr lang="sv-SE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2454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83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47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27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04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98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56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06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99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91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64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45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9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evilkI5R-c0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ooperativt.com/category/klassexempel/lagstadie/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1larare.svedala.se/genrepedagogik-och-cirkelmodellen-att-utmana-och-stotta/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kolverket.se/undervisning/grundskolan/laroplan-och-kursplaner-for-grundskolan/laroplan-lgr11-for-grundskolan-samt-for-forskoleklassen-och-fritidshemmet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maria.sveidqvist@uppsala.se" TargetMode="External"/><Relationship Id="rId4" Type="http://schemas.openxmlformats.org/officeDocument/2006/relationships/hyperlink" Target="mailto:pia.andreasson@uppsala.se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8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50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54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rc 56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1071564"/>
          </a:xfrm>
        </p:spPr>
        <p:txBody>
          <a:bodyPr>
            <a:normAutofit/>
          </a:bodyPr>
          <a:lstStyle/>
          <a:p>
            <a:pPr algn="r"/>
            <a:r>
              <a:rPr lang="sv-SE" b="1">
                <a:cs typeface="Calibri Light"/>
              </a:rPr>
              <a:t>Dags att välja skola!</a:t>
            </a:r>
            <a:endParaRPr lang="sv-SE" b="1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4038599" y="3131439"/>
            <a:ext cx="7961617" cy="2115501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sv-SE" sz="3600"/>
              <a:t>Ett val för hela skolgången F-6</a:t>
            </a:r>
          </a:p>
          <a:p>
            <a:pPr algn="r"/>
            <a:endParaRPr lang="sv-SE"/>
          </a:p>
          <a:p>
            <a:pPr algn="r"/>
            <a:r>
              <a:rPr lang="sv-SE"/>
              <a:t>Rektor Pia Andreasson och biträdande rektor Maria Sveidqvist</a:t>
            </a:r>
          </a:p>
        </p:txBody>
      </p:sp>
      <p:pic>
        <p:nvPicPr>
          <p:cNvPr id="4" name="Bildobjekt 4">
            <a:extLst>
              <a:ext uri="{FF2B5EF4-FFF2-40B4-BE49-F238E27FC236}">
                <a16:creationId xmlns:a16="http://schemas.microsoft.com/office/drawing/2014/main" id="{2042D5F8-A0EC-4693-B58F-A2FB7682F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587" y="5740313"/>
            <a:ext cx="2743200" cy="901874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614F9941-793F-495D-8B93-764BC4FE6D6F}"/>
              </a:ext>
            </a:extLst>
          </p:cNvPr>
          <p:cNvSpPr txBox="1"/>
          <p:nvPr/>
        </p:nvSpPr>
        <p:spPr>
          <a:xfrm>
            <a:off x="6326898" y="5533363"/>
            <a:ext cx="567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Bildspelet kommer att finnas på skolans hemsida</a:t>
            </a:r>
          </a:p>
        </p:txBody>
      </p:sp>
    </p:spTree>
    <p:extLst>
      <p:ext uri="{BB962C8B-B14F-4D97-AF65-F5344CB8AC3E}">
        <p14:creationId xmlns:p14="http://schemas.microsoft.com/office/powerpoint/2010/main" val="16454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8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9B8F635-2B8F-4E7B-9DBD-5B3FAC739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Vad är tillgänglig lärmiljö?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D190ADA-9D8F-4E4D-A02B-829AA71725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719" y="2330505"/>
            <a:ext cx="5278066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/>
              <a:t>Social </a:t>
            </a:r>
            <a:r>
              <a:rPr lang="en-US" sz="2000" b="1" err="1"/>
              <a:t>miljö</a:t>
            </a:r>
            <a:r>
              <a:rPr lang="en-US" sz="2000" b="1"/>
              <a:t> </a:t>
            </a:r>
            <a:r>
              <a:rPr lang="en-US" sz="2000"/>
              <a:t>t ex </a:t>
            </a:r>
            <a:r>
              <a:rPr lang="en-US" sz="2000" err="1"/>
              <a:t>gemenskap</a:t>
            </a:r>
            <a:r>
              <a:rPr lang="en-US" sz="2000"/>
              <a:t>, </a:t>
            </a:r>
            <a:r>
              <a:rPr lang="en-US" sz="2000" err="1"/>
              <a:t>samverkan</a:t>
            </a:r>
            <a:r>
              <a:rPr lang="en-US" sz="2000"/>
              <a:t> med </a:t>
            </a:r>
            <a:r>
              <a:rPr lang="en-US" sz="2000" err="1"/>
              <a:t>hemmet</a:t>
            </a:r>
            <a:r>
              <a:rPr lang="en-US" sz="2000"/>
              <a:t>, </a:t>
            </a:r>
            <a:r>
              <a:rPr lang="en-US" sz="2000" err="1"/>
              <a:t>attityder</a:t>
            </a:r>
            <a:endParaRPr lang="en-US" sz="2000" err="1">
              <a:cs typeface="Calibri"/>
            </a:endParaRPr>
          </a:p>
          <a:p>
            <a:r>
              <a:rPr lang="en-US" sz="2000" b="1" err="1"/>
              <a:t>Pedagogisk</a:t>
            </a:r>
            <a:r>
              <a:rPr lang="en-US" sz="2000" b="1"/>
              <a:t> </a:t>
            </a:r>
            <a:r>
              <a:rPr lang="en-US" sz="2000" b="1" err="1"/>
              <a:t>miljö</a:t>
            </a:r>
            <a:r>
              <a:rPr lang="en-US" sz="2000"/>
              <a:t> t ex </a:t>
            </a:r>
            <a:r>
              <a:rPr lang="en-US" sz="2000" err="1"/>
              <a:t>pedagogiska</a:t>
            </a:r>
            <a:r>
              <a:rPr lang="en-US" sz="2000"/>
              <a:t> </a:t>
            </a:r>
            <a:r>
              <a:rPr lang="en-US" sz="2000" err="1"/>
              <a:t>strategier</a:t>
            </a:r>
            <a:r>
              <a:rPr lang="en-US" sz="2000"/>
              <a:t> </a:t>
            </a:r>
            <a:r>
              <a:rPr lang="en-US" sz="2000" err="1"/>
              <a:t>och</a:t>
            </a:r>
            <a:r>
              <a:rPr lang="en-US" sz="2000"/>
              <a:t> </a:t>
            </a:r>
            <a:r>
              <a:rPr lang="en-US" sz="2000" err="1"/>
              <a:t>stödstrukturer</a:t>
            </a:r>
            <a:r>
              <a:rPr lang="en-US" sz="2000"/>
              <a:t>, </a:t>
            </a:r>
            <a:r>
              <a:rPr lang="en-US" sz="2000" err="1"/>
              <a:t>olika</a:t>
            </a:r>
            <a:r>
              <a:rPr lang="en-US" sz="2000"/>
              <a:t> </a:t>
            </a:r>
            <a:r>
              <a:rPr lang="en-US" sz="2000" err="1"/>
              <a:t>sätta</a:t>
            </a:r>
            <a:r>
              <a:rPr lang="en-US" sz="2000"/>
              <a:t> </a:t>
            </a:r>
            <a:r>
              <a:rPr lang="en-US" sz="2000" err="1"/>
              <a:t>att</a:t>
            </a:r>
            <a:r>
              <a:rPr lang="en-US" sz="2000"/>
              <a:t> </a:t>
            </a:r>
            <a:r>
              <a:rPr lang="en-US" sz="2000" err="1"/>
              <a:t>lära</a:t>
            </a:r>
            <a:r>
              <a:rPr lang="en-US" sz="2000"/>
              <a:t>, </a:t>
            </a:r>
            <a:r>
              <a:rPr lang="en-US" sz="2000" err="1"/>
              <a:t>digitalt</a:t>
            </a:r>
            <a:r>
              <a:rPr lang="en-US" sz="2000"/>
              <a:t> </a:t>
            </a:r>
            <a:r>
              <a:rPr lang="en-US" sz="2000" err="1"/>
              <a:t>lärande</a:t>
            </a:r>
            <a:endParaRPr lang="en-US" sz="2000" err="1">
              <a:cs typeface="Calibri"/>
            </a:endParaRPr>
          </a:p>
          <a:p>
            <a:r>
              <a:rPr lang="en-US" sz="2000" b="1" err="1"/>
              <a:t>Fysisk</a:t>
            </a:r>
            <a:r>
              <a:rPr lang="en-US" sz="2000" b="1"/>
              <a:t> </a:t>
            </a:r>
            <a:r>
              <a:rPr lang="en-US" sz="2000" b="1" err="1"/>
              <a:t>miljö</a:t>
            </a:r>
            <a:r>
              <a:rPr lang="en-US" sz="2000"/>
              <a:t> t ex </a:t>
            </a:r>
            <a:r>
              <a:rPr lang="en-US" sz="2000" err="1"/>
              <a:t>luft</a:t>
            </a:r>
            <a:r>
              <a:rPr lang="en-US" sz="2000"/>
              <a:t>, </a:t>
            </a:r>
            <a:r>
              <a:rPr lang="en-US" sz="2000" err="1"/>
              <a:t>ljud</a:t>
            </a:r>
            <a:r>
              <a:rPr lang="en-US" sz="2000"/>
              <a:t>, </a:t>
            </a:r>
            <a:r>
              <a:rPr lang="en-US" sz="2000" err="1"/>
              <a:t>visuell</a:t>
            </a:r>
            <a:r>
              <a:rPr lang="en-US" sz="2000"/>
              <a:t> </a:t>
            </a:r>
            <a:r>
              <a:rPr lang="en-US" sz="2000" err="1"/>
              <a:t>miljö</a:t>
            </a:r>
            <a:r>
              <a:rPr lang="en-US" sz="2000"/>
              <a:t>, </a:t>
            </a:r>
            <a:r>
              <a:rPr lang="en-US" sz="2000" err="1"/>
              <a:t>placering</a:t>
            </a:r>
            <a:endParaRPr lang="en-US" sz="2000" err="1">
              <a:cs typeface="Calibri"/>
            </a:endParaRPr>
          </a:p>
          <a:p>
            <a:endParaRPr lang="en-US" sz="20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objekt 7">
            <a:extLst>
              <a:ext uri="{FF2B5EF4-FFF2-40B4-BE49-F238E27FC236}">
                <a16:creationId xmlns:a16="http://schemas.microsoft.com/office/drawing/2014/main" id="{1E6093E7-7DF4-4461-A256-B8745C57F5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919" r="4" b="4"/>
          <a:stretch/>
        </p:blipFill>
        <p:spPr>
          <a:xfrm>
            <a:off x="7083423" y="581892"/>
            <a:ext cx="4397433" cy="2518756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CD7A7DB-996C-4586-9895-43BB1F6E534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1" r="11782" b="-2"/>
          <a:stretch/>
        </p:blipFill>
        <p:spPr>
          <a:xfrm>
            <a:off x="7083423" y="3707894"/>
            <a:ext cx="4395569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52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dobjekt 4" descr="En bild som visar person, utomhus, av trä, sitter&#10;&#10;Automatiskt genererad beskrivning">
            <a:extLst>
              <a:ext uri="{FF2B5EF4-FFF2-40B4-BE49-F238E27FC236}">
                <a16:creationId xmlns:a16="http://schemas.microsoft.com/office/drawing/2014/main" id="{A5119F9B-BC86-455D-BF35-FF379648FD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98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Arc 18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A30A783-05C7-4ACF-8D8E-EED902CFD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>
            <a:normAutofit/>
          </a:bodyPr>
          <a:lstStyle/>
          <a:p>
            <a:r>
              <a:rPr lang="sv-SE">
                <a:cs typeface="Calibri Light"/>
              </a:rPr>
              <a:t>Och rent konkret?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584C569-B664-40E0-938F-A56207AEB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v-SE">
                <a:cs typeface="Calibri"/>
              </a:rPr>
              <a:t>Bland annat genom:</a:t>
            </a:r>
          </a:p>
          <a:p>
            <a:r>
              <a:rPr lang="sv-SE" dirty="0">
                <a:cs typeface="Calibri"/>
              </a:rPr>
              <a:t>Trivselprogrammet</a:t>
            </a:r>
            <a:endParaRPr lang="sv-SE">
              <a:cs typeface="Calibri"/>
            </a:endParaRPr>
          </a:p>
          <a:p>
            <a:r>
              <a:rPr lang="sv-SE">
                <a:cs typeface="Calibri"/>
              </a:rPr>
              <a:t>Möjlighet till arbete i mindre sammanhang i </a:t>
            </a:r>
            <a:r>
              <a:rPr lang="sv-SE" dirty="0" err="1">
                <a:cs typeface="Calibri"/>
              </a:rPr>
              <a:t>Flexen</a:t>
            </a:r>
          </a:p>
          <a:p>
            <a:r>
              <a:rPr lang="sv-SE">
                <a:cs typeface="Calibri"/>
              </a:rPr>
              <a:t>Bestämda platser i klassrum och matsal</a:t>
            </a:r>
          </a:p>
          <a:p>
            <a:pPr marL="0" indent="0">
              <a:buNone/>
            </a:pPr>
            <a:endParaRPr lang="sv-SE" dirty="0">
              <a:cs typeface="Calibri"/>
            </a:endParaRPr>
          </a:p>
          <a:p>
            <a:endParaRPr lang="sv-S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64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A30A783-05C7-4ACF-8D8E-EED902CFD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sv-SE" sz="5400">
                <a:ea typeface="+mj-lt"/>
                <a:cs typeface="+mj-lt"/>
              </a:rPr>
              <a:t>Det där IBIS och SOLAR, vad är det?</a:t>
            </a:r>
            <a:endParaRPr lang="sv-SE" sz="5400"/>
          </a:p>
        </p:txBody>
      </p:sp>
      <p:pic>
        <p:nvPicPr>
          <p:cNvPr id="4" name="Bildobjekt 4" descr="En bild som visar bord, inomhus, mat, bit&#10;&#10;Automatiskt genererad beskrivning">
            <a:extLst>
              <a:ext uri="{FF2B5EF4-FFF2-40B4-BE49-F238E27FC236}">
                <a16:creationId xmlns:a16="http://schemas.microsoft.com/office/drawing/2014/main" id="{95E3BFD1-94DB-43CC-872D-4FD5A4760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3" r="1039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584C569-B664-40E0-938F-A56207AEB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sv-SE" sz="1700">
                <a:ea typeface="+mn-lt"/>
                <a:cs typeface="+mn-lt"/>
              </a:rPr>
              <a:t>IBIS, ett samverkansprojekt med Uppsala Universitet som står för </a:t>
            </a:r>
            <a:r>
              <a:rPr lang="sv-SE" sz="1700" b="1">
                <a:ea typeface="+mn-lt"/>
                <a:cs typeface="+mn-lt"/>
              </a:rPr>
              <a:t>Inkluderande beteendestöd i skolan</a:t>
            </a:r>
            <a:r>
              <a:rPr lang="sv-SE" sz="1700">
                <a:ea typeface="+mn-lt"/>
                <a:cs typeface="+mn-lt"/>
              </a:rPr>
              <a:t> </a:t>
            </a:r>
            <a:endParaRPr lang="en-US" sz="170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sv-SE" sz="1700" b="1">
                <a:ea typeface="+mn-lt"/>
                <a:cs typeface="+mn-lt"/>
              </a:rPr>
              <a:t>All personal och alla elever</a:t>
            </a:r>
            <a:r>
              <a:rPr lang="sv-SE" sz="1700">
                <a:ea typeface="+mn-lt"/>
                <a:cs typeface="+mn-lt"/>
              </a:rPr>
              <a:t> på skolan på skolan jobbar med IBIS/SOLAR</a:t>
            </a:r>
            <a:endParaRPr lang="en-US" sz="170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sv-SE" sz="1700" b="1">
                <a:cs typeface="Calibri"/>
              </a:rPr>
              <a:t>Relationsskapande arbete</a:t>
            </a:r>
            <a:r>
              <a:rPr lang="sv-SE" sz="1700">
                <a:cs typeface="Calibri"/>
              </a:rPr>
              <a:t>, </a:t>
            </a:r>
            <a:r>
              <a:rPr lang="sv-SE" sz="1700" b="1">
                <a:cs typeface="Calibri"/>
              </a:rPr>
              <a:t>tydlighet</a:t>
            </a:r>
            <a:r>
              <a:rPr lang="sv-SE" sz="1700">
                <a:cs typeface="Calibri"/>
              </a:rPr>
              <a:t>, </a:t>
            </a:r>
            <a:r>
              <a:rPr lang="sv-SE" sz="1700" b="1">
                <a:cs typeface="Calibri"/>
              </a:rPr>
              <a:t>struktur</a:t>
            </a:r>
            <a:r>
              <a:rPr lang="sv-SE" sz="1700">
                <a:cs typeface="Calibri"/>
              </a:rPr>
              <a:t>, </a:t>
            </a:r>
            <a:r>
              <a:rPr lang="sv-SE" sz="1700" b="1">
                <a:cs typeface="Calibri"/>
              </a:rPr>
              <a:t>rutiner</a:t>
            </a:r>
            <a:r>
              <a:rPr lang="sv-SE" sz="1700">
                <a:cs typeface="Calibri"/>
              </a:rPr>
              <a:t>, </a:t>
            </a:r>
            <a:r>
              <a:rPr lang="sv-SE" sz="1700" b="1">
                <a:cs typeface="Calibri"/>
              </a:rPr>
              <a:t>förutsägbarhet </a:t>
            </a:r>
            <a:r>
              <a:rPr lang="sv-SE" sz="1700">
                <a:cs typeface="Calibri"/>
              </a:rPr>
              <a:t>och </a:t>
            </a:r>
            <a:r>
              <a:rPr lang="sv-SE" sz="1700" b="1">
                <a:cs typeface="Calibri"/>
              </a:rPr>
              <a:t>regler </a:t>
            </a:r>
            <a:endParaRPr lang="sv-SE" sz="1700">
              <a:cs typeface="Calibri"/>
            </a:endParaRPr>
          </a:p>
          <a:p>
            <a:pPr>
              <a:buFont typeface="Arial"/>
              <a:buChar char="•"/>
            </a:pPr>
            <a:r>
              <a:rPr lang="sv-SE" sz="1700" b="1">
                <a:cs typeface="Calibri"/>
              </a:rPr>
              <a:t>Ligga steget före</a:t>
            </a:r>
            <a:r>
              <a:rPr lang="sv-SE" sz="1700">
                <a:cs typeface="Calibri"/>
              </a:rPr>
              <a:t> istället för steget efter.</a:t>
            </a:r>
            <a:endParaRPr lang="sv-SE" sz="170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sv-SE" sz="1700" b="1">
                <a:ea typeface="+mn-lt"/>
                <a:cs typeface="+mn-lt"/>
              </a:rPr>
              <a:t>SOLAR </a:t>
            </a:r>
            <a:r>
              <a:rPr lang="sv-SE" sz="1700">
                <a:ea typeface="+mn-lt"/>
                <a:cs typeface="+mn-lt"/>
              </a:rPr>
              <a:t>är elevernas namn på IBIS arbetet. SOLAR står för att vi på Almtunaskolan är </a:t>
            </a:r>
            <a:r>
              <a:rPr lang="sv-SE" sz="1700" b="1">
                <a:ea typeface="+mn-lt"/>
                <a:cs typeface="+mn-lt"/>
              </a:rPr>
              <a:t>Schyssta</a:t>
            </a:r>
            <a:r>
              <a:rPr lang="sv-SE" sz="1700">
                <a:ea typeface="+mn-lt"/>
                <a:cs typeface="+mn-lt"/>
              </a:rPr>
              <a:t>, vi visar </a:t>
            </a:r>
            <a:r>
              <a:rPr lang="sv-SE" sz="1700" b="1">
                <a:ea typeface="+mn-lt"/>
                <a:cs typeface="+mn-lt"/>
              </a:rPr>
              <a:t>Omsorg</a:t>
            </a:r>
            <a:r>
              <a:rPr lang="sv-SE" sz="1700">
                <a:ea typeface="+mn-lt"/>
                <a:cs typeface="+mn-lt"/>
              </a:rPr>
              <a:t>, vi</a:t>
            </a:r>
            <a:r>
              <a:rPr lang="sv-SE" sz="1700" b="1">
                <a:ea typeface="+mn-lt"/>
                <a:cs typeface="+mn-lt"/>
              </a:rPr>
              <a:t> Lyssnar</a:t>
            </a:r>
            <a:r>
              <a:rPr lang="sv-SE" sz="1700">
                <a:ea typeface="+mn-lt"/>
                <a:cs typeface="+mn-lt"/>
              </a:rPr>
              <a:t>, vi tar </a:t>
            </a:r>
            <a:r>
              <a:rPr lang="sv-SE" sz="1700" b="1">
                <a:ea typeface="+mn-lt"/>
                <a:cs typeface="+mn-lt"/>
              </a:rPr>
              <a:t>Ansvar </a:t>
            </a:r>
            <a:r>
              <a:rPr lang="sv-SE" sz="1700">
                <a:ea typeface="+mn-lt"/>
                <a:cs typeface="+mn-lt"/>
              </a:rPr>
              <a:t>och vi visar </a:t>
            </a:r>
            <a:r>
              <a:rPr lang="sv-SE" sz="1700" b="1">
                <a:ea typeface="+mn-lt"/>
                <a:cs typeface="+mn-lt"/>
              </a:rPr>
              <a:t>Respekt</a:t>
            </a:r>
            <a:endParaRPr lang="sv-SE" sz="1700" b="1"/>
          </a:p>
          <a:p>
            <a:pPr marL="0" indent="0">
              <a:buNone/>
            </a:pPr>
            <a:endParaRPr lang="sv-SE" sz="1700" dirty="0">
              <a:cs typeface="Calibri"/>
            </a:endParaRPr>
          </a:p>
          <a:p>
            <a:pPr marL="0" indent="0">
              <a:buNone/>
            </a:pPr>
            <a:endParaRPr lang="sv-SE" sz="1700">
              <a:cs typeface="Calibri"/>
            </a:endParaRPr>
          </a:p>
          <a:p>
            <a:endParaRPr lang="sv-SE" sz="17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0740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A30A783-05C7-4ACF-8D8E-EED902CFD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sv-SE">
                <a:solidFill>
                  <a:srgbClr val="FFFFFF"/>
                </a:solidFill>
                <a:cs typeface="Calibri Light"/>
              </a:rPr>
              <a:t>Och rent konkret?</a:t>
            </a:r>
            <a:endParaRPr lang="sv-SE">
              <a:solidFill>
                <a:srgbClr val="FFFFFF"/>
              </a:solidFill>
            </a:endParaRP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584C569-B664-40E0-938F-A56207AEB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48639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v-SE" sz="1800">
                <a:ea typeface="+mn-lt"/>
                <a:cs typeface="+mn-lt"/>
              </a:rPr>
              <a:t>Genom rollspel och andra övningar så jobbar </a:t>
            </a:r>
            <a:r>
              <a:rPr lang="sv-SE" sz="1800">
                <a:cs typeface="Calibri"/>
              </a:rPr>
              <a:t>skolans personal och elever parallellt med olika uppdrag.</a:t>
            </a:r>
            <a:br>
              <a:rPr lang="sv-SE" sz="1800">
                <a:cs typeface="Calibri"/>
              </a:rPr>
            </a:br>
            <a:endParaRPr lang="sv-SE" sz="1800">
              <a:cs typeface="Calibri"/>
            </a:endParaRPr>
          </a:p>
          <a:p>
            <a:pPr marL="0" indent="0">
              <a:buNone/>
            </a:pPr>
            <a:r>
              <a:rPr lang="sv-SE" sz="1800" u="sng">
                <a:cs typeface="Calibri"/>
              </a:rPr>
              <a:t>Personalen jobbar bland annat med:</a:t>
            </a:r>
          </a:p>
          <a:p>
            <a:pPr marL="0" indent="0">
              <a:buNone/>
            </a:pPr>
            <a:r>
              <a:rPr lang="sv-SE" sz="1800">
                <a:cs typeface="Calibri"/>
              </a:rPr>
              <a:t>-Relationskompetens</a:t>
            </a:r>
          </a:p>
          <a:p>
            <a:pPr marL="0" indent="0">
              <a:buNone/>
            </a:pPr>
            <a:r>
              <a:rPr lang="sv-SE" sz="1800">
                <a:cs typeface="Calibri"/>
              </a:rPr>
              <a:t>-Uppmuntran och positiv återkoppling</a:t>
            </a:r>
          </a:p>
          <a:p>
            <a:pPr marL="0" indent="0">
              <a:buNone/>
            </a:pPr>
            <a:r>
              <a:rPr lang="sv-SE" sz="1800">
                <a:cs typeface="Calibri"/>
              </a:rPr>
              <a:t>-Ledarskap</a:t>
            </a:r>
          </a:p>
          <a:p>
            <a:pPr marL="0" indent="0">
              <a:buNone/>
            </a:pPr>
            <a:br>
              <a:rPr lang="sv-SE" sz="1800">
                <a:cs typeface="Calibri"/>
              </a:rPr>
            </a:br>
            <a:r>
              <a:rPr lang="sv-SE" sz="1800" u="sng">
                <a:cs typeface="Calibri"/>
              </a:rPr>
              <a:t>Eleverna</a:t>
            </a:r>
            <a:r>
              <a:rPr lang="sv-SE" sz="1800" u="sng">
                <a:ea typeface="+mn-lt"/>
                <a:cs typeface="+mn-lt"/>
              </a:rPr>
              <a:t> jobbar bland annat med:</a:t>
            </a:r>
            <a:endParaRPr lang="sv-SE" sz="1800" u="sng"/>
          </a:p>
          <a:p>
            <a:pPr marL="0" indent="0">
              <a:buNone/>
            </a:pPr>
            <a:r>
              <a:rPr lang="sv-SE" sz="1800">
                <a:cs typeface="Calibri"/>
              </a:rPr>
              <a:t>-Förväntat beteende i olika arenor tex hur man verkar för arbetsro i klassrummet, hur man står i kö i matsalen eller hur man är mot kompisar på skolgården. Allt utgår från värdeorden i SOLAR</a:t>
            </a:r>
          </a:p>
          <a:p>
            <a:pPr marL="0" indent="0">
              <a:buNone/>
            </a:pPr>
            <a:r>
              <a:rPr lang="sv-SE" sz="1800">
                <a:ea typeface="+mn-lt"/>
                <a:cs typeface="+mn-lt"/>
              </a:rPr>
              <a:t>-</a:t>
            </a:r>
            <a:r>
              <a:rPr lang="sv-SE" sz="1800">
                <a:ea typeface="+mn-lt"/>
                <a:cs typeface="+mn-lt"/>
                <a:hlinkClick r:id="rId2"/>
              </a:rPr>
              <a:t>Exempel på IBIS-film som används för eleverna</a:t>
            </a:r>
            <a:endParaRPr lang="sv-SE"/>
          </a:p>
          <a:p>
            <a:endParaRPr lang="sv-SE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3702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AF68CB5-D519-4070-A998-B86F0FB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4" descr="En bild som visar barn, bord, liten, ung&#10;&#10;Automatiskt genererad beskrivning">
            <a:extLst>
              <a:ext uri="{FF2B5EF4-FFF2-40B4-BE49-F238E27FC236}">
                <a16:creationId xmlns:a16="http://schemas.microsoft.com/office/drawing/2014/main" id="{93E4AE84-20C4-4CC0-9EC7-04053C12FB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51" r="-2" b="29639"/>
          <a:stretch/>
        </p:blipFill>
        <p:spPr>
          <a:xfrm>
            <a:off x="312678" y="501986"/>
            <a:ext cx="2769973" cy="2769973"/>
          </a:xfrm>
          <a:custGeom>
            <a:avLst/>
            <a:gdLst/>
            <a:ahLst/>
            <a:cxnLst/>
            <a:rect l="l" t="t" r="r" b="b"/>
            <a:pathLst>
              <a:path w="2769973" h="2769973">
                <a:moveTo>
                  <a:pt x="133430" y="0"/>
                </a:moveTo>
                <a:lnTo>
                  <a:pt x="2636543" y="0"/>
                </a:lnTo>
                <a:cubicBezTo>
                  <a:pt x="2710234" y="0"/>
                  <a:pt x="2769973" y="59739"/>
                  <a:pt x="2769973" y="133430"/>
                </a:cubicBezTo>
                <a:lnTo>
                  <a:pt x="2769973" y="2636543"/>
                </a:lnTo>
                <a:cubicBezTo>
                  <a:pt x="2769973" y="2710234"/>
                  <a:pt x="2710234" y="2769973"/>
                  <a:pt x="2636543" y="2769973"/>
                </a:cubicBezTo>
                <a:lnTo>
                  <a:pt x="133430" y="2769973"/>
                </a:lnTo>
                <a:cubicBezTo>
                  <a:pt x="59739" y="2769973"/>
                  <a:pt x="0" y="2710234"/>
                  <a:pt x="0" y="2636543"/>
                </a:cubicBezTo>
                <a:lnTo>
                  <a:pt x="0" y="133430"/>
                </a:lnTo>
                <a:cubicBezTo>
                  <a:pt x="0" y="59739"/>
                  <a:pt x="59739" y="0"/>
                  <a:pt x="133430" y="0"/>
                </a:cubicBezTo>
                <a:close/>
              </a:path>
            </a:pathLst>
          </a:custGeom>
        </p:spPr>
      </p:pic>
      <p:pic>
        <p:nvPicPr>
          <p:cNvPr id="10" name="Bildobjekt 11" descr="En bild som visar person, mat&#10;&#10;Automatiskt genererad beskrivning">
            <a:extLst>
              <a:ext uri="{FF2B5EF4-FFF2-40B4-BE49-F238E27FC236}">
                <a16:creationId xmlns:a16="http://schemas.microsoft.com/office/drawing/2014/main" id="{5F190D08-E560-4055-BA75-237A64249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57" r="1792"/>
          <a:stretch/>
        </p:blipFill>
        <p:spPr>
          <a:xfrm>
            <a:off x="3230509" y="3424882"/>
            <a:ext cx="2769973" cy="2769973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8" name="Bildobjekt 8" descr="En bild som visar full av färg, sitter, foto, olika&#10;&#10;Automatiskt genererad beskrivning">
            <a:extLst>
              <a:ext uri="{FF2B5EF4-FFF2-40B4-BE49-F238E27FC236}">
                <a16:creationId xmlns:a16="http://schemas.microsoft.com/office/drawing/2014/main" id="{6A09B4CC-A7A0-433D-A67C-E3B3A01047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00" r="3" b="3"/>
          <a:stretch/>
        </p:blipFill>
        <p:spPr>
          <a:xfrm>
            <a:off x="312774" y="3429005"/>
            <a:ext cx="2769973" cy="2769973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7" name="Bildobjekt 7">
            <a:extLst>
              <a:ext uri="{FF2B5EF4-FFF2-40B4-BE49-F238E27FC236}">
                <a16:creationId xmlns:a16="http://schemas.microsoft.com/office/drawing/2014/main" id="{70E012AF-41F7-4921-884D-05572FA0D9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869" r="-3" b="5129"/>
          <a:stretch/>
        </p:blipFill>
        <p:spPr>
          <a:xfrm>
            <a:off x="3230510" y="506098"/>
            <a:ext cx="2769973" cy="2769974"/>
          </a:xfrm>
          <a:custGeom>
            <a:avLst/>
            <a:gdLst/>
            <a:ahLst/>
            <a:cxnLst/>
            <a:rect l="l" t="t" r="r" b="b"/>
            <a:pathLst>
              <a:path w="3118718" h="3118719">
                <a:moveTo>
                  <a:pt x="127306" y="0"/>
                </a:moveTo>
                <a:lnTo>
                  <a:pt x="2991412" y="0"/>
                </a:lnTo>
                <a:cubicBezTo>
                  <a:pt x="3061721" y="0"/>
                  <a:pt x="3118718" y="56997"/>
                  <a:pt x="3118718" y="127306"/>
                </a:cubicBezTo>
                <a:lnTo>
                  <a:pt x="3118718" y="2991413"/>
                </a:lnTo>
                <a:cubicBezTo>
                  <a:pt x="3118718" y="3061722"/>
                  <a:pt x="3061721" y="3118719"/>
                  <a:pt x="2991412" y="3118719"/>
                </a:cubicBezTo>
                <a:lnTo>
                  <a:pt x="127306" y="3118719"/>
                </a:lnTo>
                <a:cubicBezTo>
                  <a:pt x="56997" y="3118719"/>
                  <a:pt x="0" y="3061722"/>
                  <a:pt x="0" y="2991413"/>
                </a:cubicBezTo>
                <a:lnTo>
                  <a:pt x="0" y="127306"/>
                </a:lnTo>
                <a:cubicBezTo>
                  <a:pt x="0" y="56997"/>
                  <a:pt x="56997" y="0"/>
                  <a:pt x="127306" y="0"/>
                </a:cubicBezTo>
                <a:close/>
              </a:path>
            </a:pathLst>
          </a:custGeom>
        </p:spPr>
      </p:pic>
      <p:sp>
        <p:nvSpPr>
          <p:cNvPr id="35" name="Arc 34">
            <a:extLst>
              <a:ext uri="{FF2B5EF4-FFF2-40B4-BE49-F238E27FC236}">
                <a16:creationId xmlns:a16="http://schemas.microsoft.com/office/drawing/2014/main" id="{7586665A-47B3-4AEE-BC94-15D89FF70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36468">
            <a:off x="7783403" y="326268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7CB4F90-D5B6-4303-8778-73E47274F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728" y="486184"/>
            <a:ext cx="5015804" cy="1325563"/>
          </a:xfrm>
        </p:spPr>
        <p:txBody>
          <a:bodyPr>
            <a:normAutofit/>
          </a:bodyPr>
          <a:lstStyle/>
          <a:p>
            <a:r>
              <a:rPr lang="sv-SE">
                <a:cs typeface="Calibri Light"/>
              </a:rPr>
              <a:t>Hur arbetar ni med glädje?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A99016-ED7C-4C2B-A12E-8887D9BB7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2728" y="1946684"/>
            <a:ext cx="501580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sz="2400">
                <a:cs typeface="Calibri"/>
              </a:rPr>
              <a:t>Skapa motivation till arbetsglädje och nyfikenhet att lära där</a:t>
            </a:r>
          </a:p>
          <a:p>
            <a:r>
              <a:rPr lang="sv-SE" sz="2400"/>
              <a:t>Elevernas starka sidor får utvecklas och utmanas efter behov. </a:t>
            </a:r>
            <a:endParaRPr lang="sv-SE" sz="2400">
              <a:cs typeface="Calibri"/>
            </a:endParaRPr>
          </a:p>
          <a:p>
            <a:r>
              <a:rPr lang="sv-SE" sz="2400">
                <a:cs typeface="Calibri"/>
              </a:rPr>
              <a:t>Kooperativt lärande, </a:t>
            </a:r>
            <a:r>
              <a:rPr lang="sv-SE" sz="2400">
                <a:cs typeface="Calibri"/>
                <a:hlinkClick r:id="rId6"/>
              </a:rPr>
              <a:t>läs mer här</a:t>
            </a:r>
            <a:endParaRPr lang="sv-SE" sz="2400">
              <a:cs typeface="Calibri"/>
            </a:endParaRPr>
          </a:p>
          <a:p>
            <a:r>
              <a:rPr lang="sv-SE" sz="2400">
                <a:cs typeface="Calibri"/>
              </a:rPr>
              <a:t>Varierad och anpassad undervisning</a:t>
            </a:r>
          </a:p>
          <a:p>
            <a:pPr marL="0" indent="0">
              <a:buNone/>
            </a:pPr>
            <a:endParaRPr lang="sv-SE">
              <a:cs typeface="Calibri"/>
            </a:endParaRPr>
          </a:p>
          <a:p>
            <a:endParaRPr lang="sv-SE">
              <a:cs typeface="Calibri"/>
            </a:endParaRPr>
          </a:p>
          <a:p>
            <a:endParaRPr lang="sv-SE">
              <a:cs typeface="Calibri"/>
            </a:endParaRPr>
          </a:p>
          <a:p>
            <a:pPr marL="0" indent="0">
              <a:buNone/>
            </a:pPr>
            <a:endParaRPr lang="sv-S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9659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FAF68CB5-D519-4070-A998-B86F0FB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6B0A4308-9553-4614-B978-4DE879B48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73" r="-3" b="10925"/>
          <a:stretch/>
        </p:blipFill>
        <p:spPr>
          <a:xfrm>
            <a:off x="312678" y="501986"/>
            <a:ext cx="2769973" cy="2769973"/>
          </a:xfrm>
          <a:custGeom>
            <a:avLst/>
            <a:gdLst/>
            <a:ahLst/>
            <a:cxnLst/>
            <a:rect l="l" t="t" r="r" b="b"/>
            <a:pathLst>
              <a:path w="2769973" h="2769973">
                <a:moveTo>
                  <a:pt x="133430" y="0"/>
                </a:moveTo>
                <a:lnTo>
                  <a:pt x="2636543" y="0"/>
                </a:lnTo>
                <a:cubicBezTo>
                  <a:pt x="2710234" y="0"/>
                  <a:pt x="2769973" y="59739"/>
                  <a:pt x="2769973" y="133430"/>
                </a:cubicBezTo>
                <a:lnTo>
                  <a:pt x="2769973" y="2636543"/>
                </a:lnTo>
                <a:cubicBezTo>
                  <a:pt x="2769973" y="2710234"/>
                  <a:pt x="2710234" y="2769973"/>
                  <a:pt x="2636543" y="2769973"/>
                </a:cubicBezTo>
                <a:lnTo>
                  <a:pt x="133430" y="2769973"/>
                </a:lnTo>
                <a:cubicBezTo>
                  <a:pt x="59739" y="2769973"/>
                  <a:pt x="0" y="2710234"/>
                  <a:pt x="0" y="2636543"/>
                </a:cubicBezTo>
                <a:lnTo>
                  <a:pt x="0" y="133430"/>
                </a:lnTo>
                <a:cubicBezTo>
                  <a:pt x="0" y="59739"/>
                  <a:pt x="59739" y="0"/>
                  <a:pt x="133430" y="0"/>
                </a:cubicBezTo>
                <a:close/>
              </a:path>
            </a:pathLst>
          </a:custGeom>
        </p:spPr>
      </p:pic>
      <p:pic>
        <p:nvPicPr>
          <p:cNvPr id="6" name="Bildobjekt 29" descr="En bild som visar text&#10;&#10;Automatiskt genererad beskrivning">
            <a:extLst>
              <a:ext uri="{FF2B5EF4-FFF2-40B4-BE49-F238E27FC236}">
                <a16:creationId xmlns:a16="http://schemas.microsoft.com/office/drawing/2014/main" id="{34FBC438-BBCA-4BCD-A8D7-471ABDF15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00"/>
          <a:stretch/>
        </p:blipFill>
        <p:spPr>
          <a:xfrm>
            <a:off x="3276002" y="501987"/>
            <a:ext cx="2769973" cy="2769973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4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75E3369A-D241-46F4-BF0D-2E04082115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95" r="-3" b="3"/>
          <a:stretch/>
        </p:blipFill>
        <p:spPr>
          <a:xfrm>
            <a:off x="312774" y="3429005"/>
            <a:ext cx="2769973" cy="2769973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33" name="Bildobjekt 34" descr="En bild som visar text&#10;&#10;Automatiskt genererad beskrivning">
            <a:extLst>
              <a:ext uri="{FF2B5EF4-FFF2-40B4-BE49-F238E27FC236}">
                <a16:creationId xmlns:a16="http://schemas.microsoft.com/office/drawing/2014/main" id="{05FDBF57-74D7-4EE5-A7EB-3E98E007C9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25249"/>
          <a:stretch/>
        </p:blipFill>
        <p:spPr>
          <a:xfrm>
            <a:off x="3276003" y="3428994"/>
            <a:ext cx="2769973" cy="2769974"/>
          </a:xfrm>
          <a:custGeom>
            <a:avLst/>
            <a:gdLst/>
            <a:ahLst/>
            <a:cxnLst/>
            <a:rect l="l" t="t" r="r" b="b"/>
            <a:pathLst>
              <a:path w="3118718" h="3118719">
                <a:moveTo>
                  <a:pt x="127306" y="0"/>
                </a:moveTo>
                <a:lnTo>
                  <a:pt x="2991412" y="0"/>
                </a:lnTo>
                <a:cubicBezTo>
                  <a:pt x="3061721" y="0"/>
                  <a:pt x="3118718" y="56997"/>
                  <a:pt x="3118718" y="127306"/>
                </a:cubicBezTo>
                <a:lnTo>
                  <a:pt x="3118718" y="2991413"/>
                </a:lnTo>
                <a:cubicBezTo>
                  <a:pt x="3118718" y="3061722"/>
                  <a:pt x="3061721" y="3118719"/>
                  <a:pt x="2991412" y="3118719"/>
                </a:cubicBezTo>
                <a:lnTo>
                  <a:pt x="127306" y="3118719"/>
                </a:lnTo>
                <a:cubicBezTo>
                  <a:pt x="56997" y="3118719"/>
                  <a:pt x="0" y="3061722"/>
                  <a:pt x="0" y="2991413"/>
                </a:cubicBezTo>
                <a:lnTo>
                  <a:pt x="0" y="127306"/>
                </a:lnTo>
                <a:cubicBezTo>
                  <a:pt x="0" y="56997"/>
                  <a:pt x="56997" y="0"/>
                  <a:pt x="127306" y="0"/>
                </a:cubicBezTo>
                <a:close/>
              </a:path>
            </a:pathLst>
          </a:custGeom>
        </p:spPr>
      </p:pic>
      <p:sp>
        <p:nvSpPr>
          <p:cNvPr id="76" name="Arc 75">
            <a:extLst>
              <a:ext uri="{FF2B5EF4-FFF2-40B4-BE49-F238E27FC236}">
                <a16:creationId xmlns:a16="http://schemas.microsoft.com/office/drawing/2014/main" id="{7586665A-47B3-4AEE-BC94-15D89FF70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36468">
            <a:off x="7783403" y="326268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E00D693-9233-428A-B2B6-DD40E6092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728" y="486184"/>
            <a:ext cx="5015804" cy="1325563"/>
          </a:xfrm>
        </p:spPr>
        <p:txBody>
          <a:bodyPr>
            <a:normAutofit/>
          </a:bodyPr>
          <a:lstStyle/>
          <a:p>
            <a:r>
              <a:rPr lang="sv-SE">
                <a:cs typeface="Calibri Light"/>
              </a:rPr>
              <a:t>Hur arbetar ni med delaktighet?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842D4D3-2902-489D-8D9B-67BAC9389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2728" y="1946684"/>
            <a:ext cx="5015804" cy="4351338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sv-SE" sz="2400">
                <a:ea typeface="+mn-lt"/>
                <a:cs typeface="+mn-lt"/>
              </a:rPr>
              <a:t>En undervisning som eleverna upplever meningsfull och är delaktiga i</a:t>
            </a:r>
            <a:endParaRPr lang="sv-SE" sz="2400">
              <a:cs typeface="Calibri"/>
            </a:endParaRPr>
          </a:p>
          <a:p>
            <a:pPr marL="0" indent="0">
              <a:buNone/>
            </a:pPr>
            <a:endParaRPr lang="sv-SE" sz="2400">
              <a:ea typeface="+mn-lt"/>
              <a:cs typeface="+mn-lt"/>
            </a:endParaRPr>
          </a:p>
          <a:p>
            <a:r>
              <a:rPr lang="sv-SE" sz="2400">
                <a:cs typeface="Calibri"/>
              </a:rPr>
              <a:t>Klassråd - elevråd</a:t>
            </a:r>
          </a:p>
          <a:p>
            <a:r>
              <a:rPr lang="sv-SE" sz="2400">
                <a:cs typeface="Calibri"/>
              </a:rPr>
              <a:t>IBIS SOLAR</a:t>
            </a:r>
          </a:p>
          <a:p>
            <a:r>
              <a:rPr lang="sv-SE" sz="2400">
                <a:cs typeface="Calibri"/>
              </a:rPr>
              <a:t>Bedömning för lärande</a:t>
            </a:r>
          </a:p>
          <a:p>
            <a:r>
              <a:rPr lang="sv-SE" sz="2400">
                <a:ea typeface="+mn-lt"/>
                <a:cs typeface="+mn-lt"/>
              </a:rPr>
              <a:t>Kooperativa lärande</a:t>
            </a:r>
            <a:endParaRPr lang="sv-SE" sz="2400">
              <a:cs typeface="Calibri"/>
            </a:endParaRPr>
          </a:p>
          <a:p>
            <a:r>
              <a:rPr lang="sv-SE" sz="2400">
                <a:cs typeface="Calibri"/>
              </a:rPr>
              <a:t>Språk och kunskapsutvecklande arbetssätt</a:t>
            </a:r>
          </a:p>
          <a:p>
            <a:r>
              <a:rPr lang="sv-SE" sz="2400">
                <a:cs typeface="Calibri"/>
              </a:rPr>
              <a:t>Cirkelmodellen </a:t>
            </a:r>
            <a:r>
              <a:rPr lang="sv-SE" sz="2400">
                <a:cs typeface="Calibri"/>
                <a:hlinkClick r:id="rId6"/>
              </a:rPr>
              <a:t>läs mer</a:t>
            </a:r>
            <a:endParaRPr lang="sv-SE" sz="2400"/>
          </a:p>
          <a:p>
            <a:pPr marL="0" indent="0" algn="ctr">
              <a:buNone/>
            </a:pPr>
            <a:endParaRPr lang="sv-SE" sz="2400">
              <a:cs typeface="Calibri"/>
            </a:endParaRPr>
          </a:p>
          <a:p>
            <a:pPr marL="0" indent="0">
              <a:buNone/>
            </a:pPr>
            <a:br>
              <a:rPr lang="en-US"/>
            </a:br>
            <a:endParaRPr lang="en-US">
              <a:cs typeface="Calibri" panose="020F0502020204030204"/>
            </a:endParaRPr>
          </a:p>
          <a:p>
            <a:endParaRPr lang="sv-SE" sz="2400">
              <a:cs typeface="Calibri"/>
            </a:endParaRPr>
          </a:p>
          <a:p>
            <a:pPr marL="0" indent="0">
              <a:buNone/>
            </a:pPr>
            <a:endParaRPr lang="sv-SE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9654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6A38B22-715F-4F76-BC3E-4E5074392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2997" y="918814"/>
            <a:ext cx="6346021" cy="563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sv-SE" sz="1300">
              <a:cs typeface="Calibri"/>
            </a:endParaRPr>
          </a:p>
          <a:p>
            <a:pPr marL="0" indent="0">
              <a:buNone/>
            </a:pPr>
            <a:endParaRPr lang="sv-SE" sz="1300">
              <a:cs typeface="Calibri"/>
            </a:endParaRPr>
          </a:p>
          <a:p>
            <a:pPr marL="0" indent="0">
              <a:buNone/>
            </a:pPr>
            <a:endParaRPr lang="sv-SE" sz="1800">
              <a:cs typeface="Calibri"/>
            </a:endParaRPr>
          </a:p>
          <a:p>
            <a:pPr marL="285750" indent="-285750"/>
            <a:r>
              <a:rPr lang="sv-SE" sz="1800">
                <a:ea typeface="+mn-lt"/>
                <a:cs typeface="+mn-lt"/>
              </a:rPr>
              <a:t>Det krävs inte någon diagnos för att ha rätt till extra anpassningar eller särskilt stöd.</a:t>
            </a:r>
            <a:endParaRPr lang="sv-SE" sz="1800">
              <a:cs typeface="Calibri"/>
            </a:endParaRPr>
          </a:p>
          <a:p>
            <a:pPr marL="285750" indent="-285750"/>
            <a:r>
              <a:rPr lang="sv-SE" sz="1800">
                <a:cs typeface="Calibri"/>
              </a:rPr>
              <a:t>Vårt </a:t>
            </a:r>
            <a:r>
              <a:rPr lang="sv-SE" sz="1800" b="1">
                <a:cs typeface="Calibri"/>
              </a:rPr>
              <a:t>elevhälsoteam </a:t>
            </a:r>
            <a:r>
              <a:rPr lang="sv-SE" sz="1800">
                <a:cs typeface="Calibri"/>
              </a:rPr>
              <a:t>som inkluderar </a:t>
            </a:r>
            <a:r>
              <a:rPr lang="sv-SE" sz="1800" b="1">
                <a:cs typeface="Calibri"/>
              </a:rPr>
              <a:t>tre speciallärare</a:t>
            </a:r>
            <a:r>
              <a:rPr lang="sv-SE" sz="1800">
                <a:cs typeface="Calibri"/>
              </a:rPr>
              <a:t> har ett nära samarbete med skolan </a:t>
            </a:r>
            <a:r>
              <a:rPr lang="sv-SE" sz="1800" b="1">
                <a:cs typeface="Calibri"/>
              </a:rPr>
              <a:t>mentorer</a:t>
            </a:r>
            <a:r>
              <a:rPr lang="sv-SE" sz="1800">
                <a:cs typeface="Calibri"/>
              </a:rPr>
              <a:t>. </a:t>
            </a:r>
          </a:p>
          <a:p>
            <a:pPr marL="285750" indent="-285750"/>
            <a:r>
              <a:rPr lang="sv-SE" sz="1800">
                <a:cs typeface="Calibri"/>
              </a:rPr>
              <a:t>Stödet utanför klassrummet bedrivs av speciallärare och kan ske både </a:t>
            </a:r>
            <a:r>
              <a:rPr lang="sv-SE" sz="1800" b="1">
                <a:cs typeface="Calibri"/>
              </a:rPr>
              <a:t>individuellt </a:t>
            </a:r>
            <a:r>
              <a:rPr lang="sv-SE" sz="1800">
                <a:cs typeface="Calibri"/>
              </a:rPr>
              <a:t>och i en </a:t>
            </a:r>
            <a:r>
              <a:rPr lang="sv-SE" sz="1800" b="1">
                <a:cs typeface="Calibri"/>
              </a:rPr>
              <a:t>mindre grupp.</a:t>
            </a:r>
            <a:endParaRPr lang="sv-SE">
              <a:cs typeface="Calibri" panose="020F0502020204030204"/>
            </a:endParaRPr>
          </a:p>
          <a:p>
            <a:pPr marL="285750" indent="-285750"/>
            <a:r>
              <a:rPr lang="sv-SE" sz="1800">
                <a:cs typeface="Calibri"/>
              </a:rPr>
              <a:t>På Almtunaskolan har vi fokus på </a:t>
            </a:r>
            <a:r>
              <a:rPr lang="sv-SE" sz="1800" b="1">
                <a:cs typeface="Calibri"/>
              </a:rPr>
              <a:t>förebyggande insatser</a:t>
            </a:r>
            <a:r>
              <a:rPr lang="sv-SE" sz="1800">
                <a:cs typeface="Calibri"/>
              </a:rPr>
              <a:t>. Exempelvis sätter vi in </a:t>
            </a:r>
            <a:r>
              <a:rPr lang="sv-SE" sz="1800" b="1">
                <a:cs typeface="Calibri"/>
              </a:rPr>
              <a:t>intensivinsatser </a:t>
            </a:r>
            <a:r>
              <a:rPr lang="sv-SE" sz="1800">
                <a:cs typeface="Calibri"/>
              </a:rPr>
              <a:t>under kortare perioder </a:t>
            </a:r>
            <a:r>
              <a:rPr lang="sv-SE" sz="1800" b="1">
                <a:cs typeface="Calibri"/>
              </a:rPr>
              <a:t>redan i förskoleklass </a:t>
            </a:r>
            <a:r>
              <a:rPr lang="sv-SE" sz="1800">
                <a:cs typeface="Calibri"/>
              </a:rPr>
              <a:t>för att ge varje elev möjlighet att lyckas. </a:t>
            </a:r>
          </a:p>
          <a:p>
            <a:pPr marL="0" indent="0">
              <a:buNone/>
            </a:pPr>
            <a:endParaRPr lang="sv-SE" sz="1300">
              <a:cs typeface="Calibri"/>
            </a:endParaRPr>
          </a:p>
          <a:p>
            <a:pPr marL="0" indent="0">
              <a:buNone/>
            </a:pPr>
            <a:endParaRPr lang="sv-SE" sz="1300">
              <a:ea typeface="+mn-lt"/>
              <a:cs typeface="+mn-lt"/>
            </a:endParaRPr>
          </a:p>
          <a:p>
            <a:pPr marL="0" indent="0">
              <a:buNone/>
            </a:pPr>
            <a:endParaRPr lang="sv-SE" sz="1300">
              <a:ea typeface="+mn-lt"/>
              <a:cs typeface="+mn-lt"/>
            </a:endParaRPr>
          </a:p>
          <a:p>
            <a:endParaRPr lang="sv-SE" sz="1300"/>
          </a:p>
          <a:p>
            <a:endParaRPr lang="sv-SE" sz="1300">
              <a:cs typeface="Calibri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A93DF33-89FA-42A1-BC2D-2D5531997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sv-SE">
                <a:solidFill>
                  <a:srgbClr val="FFFFFF"/>
                </a:solidFill>
                <a:cs typeface="Calibri Light"/>
              </a:rPr>
              <a:t>Om mitt barn har behov av stöd... </a:t>
            </a:r>
            <a:br>
              <a:rPr lang="sv-SE">
                <a:solidFill>
                  <a:srgbClr val="FFFFFF"/>
                </a:solidFill>
                <a:cs typeface="Calibri Light"/>
              </a:rPr>
            </a:br>
            <a:br>
              <a:rPr lang="sv-SE">
                <a:cs typeface="Calibri Light"/>
              </a:rPr>
            </a:br>
            <a:r>
              <a:rPr lang="sv-SE">
                <a:solidFill>
                  <a:srgbClr val="FFFFFF"/>
                </a:solidFill>
                <a:cs typeface="Calibri Light"/>
              </a:rPr>
              <a:t>Hur fungerar det då?</a:t>
            </a:r>
          </a:p>
        </p:txBody>
      </p:sp>
    </p:spTree>
    <p:extLst>
      <p:ext uri="{BB962C8B-B14F-4D97-AF65-F5344CB8AC3E}">
        <p14:creationId xmlns:p14="http://schemas.microsoft.com/office/powerpoint/2010/main" val="1438729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43275E6-F4EE-40C9-A7EE-D26DA45F2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v-SE" dirty="0">
                <a:cs typeface="Calibri Light"/>
              </a:rPr>
              <a:t>Vilka mål? </a:t>
            </a:r>
            <a:endParaRPr lang="sv-SE" dirty="0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B29BB1A-F541-4547-85F3-ABF84725C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690" y="1491671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 Styrdokument ex. </a:t>
            </a:r>
            <a:r>
              <a:rPr lang="sv-SE" dirty="0">
                <a:hlinkClick r:id="rId2"/>
              </a:rPr>
              <a:t>Läroplan</a:t>
            </a:r>
            <a:r>
              <a:rPr lang="sv-SE" dirty="0"/>
              <a:t> för grundskolan, förskoleklassen och fritidshemmet </a:t>
            </a:r>
          </a:p>
          <a:p>
            <a:r>
              <a:rPr lang="sv-SE" dirty="0"/>
              <a:t>Normer och värden samt kunskaper, en likvärdig utbildning</a:t>
            </a:r>
          </a:p>
          <a:p>
            <a:r>
              <a:rPr lang="sv-SE" dirty="0"/>
              <a:t>Mål av huvudman Uppsala kommun och Utbildningsförvaltningen </a:t>
            </a:r>
          </a:p>
          <a:p>
            <a:r>
              <a:rPr lang="sv-SE" dirty="0" err="1"/>
              <a:t>Almtunaskolans</a:t>
            </a:r>
            <a:r>
              <a:rPr lang="sv-SE" dirty="0"/>
              <a:t> vision, verksamhetsidé</a:t>
            </a:r>
          </a:p>
          <a:p>
            <a:r>
              <a:rPr lang="sv-SE" dirty="0"/>
              <a:t>Elevernas individuella mål där allas kunskaper får utvecklas oavsett utgångspunkt</a:t>
            </a:r>
          </a:p>
          <a:p>
            <a:r>
              <a:rPr lang="sv-SE" dirty="0"/>
              <a:t>Systematiskt kvalitetsarbete som leder till egna mål ex i verksamhetsplan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46972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BC3FCA0-6855-447A-BD0C-80410E313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08277D6-84CA-4420-A0D1-2A0E13882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3639746" cy="1638377"/>
          </a:xfrm>
        </p:spPr>
        <p:txBody>
          <a:bodyPr anchor="b">
            <a:normAutofit/>
          </a:bodyPr>
          <a:lstStyle/>
          <a:p>
            <a:r>
              <a:rPr lang="sv-SE" sz="3600" b="1"/>
              <a:t>Vad händer efter skolan, på fritids?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3A02EF5-751E-49CB-B804-4AA225EF2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03" y="2496480"/>
            <a:ext cx="4456594" cy="376455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sv-SE" sz="1700">
                <a:ea typeface="+mn-lt"/>
                <a:cs typeface="+mn-lt"/>
              </a:rPr>
              <a:t>Avdelningar: Vattnets (förskoleklass), Luftens (åk1), Jordens (åk2) och Eldens (åk 3–6)</a:t>
            </a:r>
            <a:endParaRPr lang="sv-SE" sz="1700"/>
          </a:p>
          <a:p>
            <a:r>
              <a:rPr lang="sv-SE" sz="1700"/>
              <a:t>Progression utefter styrdokumenten</a:t>
            </a:r>
            <a:endParaRPr lang="sv-SE" sz="1700">
              <a:cs typeface="Calibri"/>
            </a:endParaRPr>
          </a:p>
          <a:p>
            <a:r>
              <a:rPr lang="sv-SE" sz="1700"/>
              <a:t>Mål för fritidshemmet</a:t>
            </a:r>
            <a:endParaRPr lang="sv-SE" sz="1700">
              <a:cs typeface="Calibri"/>
            </a:endParaRPr>
          </a:p>
          <a:p>
            <a:r>
              <a:rPr lang="sv-SE" sz="1700"/>
              <a:t>Samma personal under hela dagarna för ökad trygghet</a:t>
            </a:r>
          </a:p>
          <a:p>
            <a:r>
              <a:rPr lang="sv-SE" sz="1700">
                <a:cs typeface="Calibri"/>
              </a:rPr>
              <a:t>”Hela dagen” skola-fritids, personal och innehåll</a:t>
            </a:r>
          </a:p>
          <a:p>
            <a:r>
              <a:rPr lang="sv-SE" sz="1700"/>
              <a:t>Trivselenkät och elevers synpunkter</a:t>
            </a:r>
            <a:endParaRPr lang="sv-SE" sz="1700">
              <a:cs typeface="Calibri"/>
            </a:endParaRPr>
          </a:p>
          <a:p>
            <a:r>
              <a:rPr lang="sv-SE" sz="1700"/>
              <a:t>Aktiviteter inom och över avdelningarna</a:t>
            </a:r>
            <a:endParaRPr lang="sv-SE" sz="1700">
              <a:cs typeface="Calibri"/>
            </a:endParaRPr>
          </a:p>
          <a:p>
            <a:r>
              <a:rPr lang="sv-SE" sz="1700">
                <a:cs typeface="Calibri"/>
              </a:rPr>
              <a:t>Drama, kör, idrott, skapande, IKT/programmering</a:t>
            </a:r>
          </a:p>
          <a:p>
            <a:endParaRPr lang="sv-SE" sz="1500"/>
          </a:p>
          <a:p>
            <a:endParaRPr lang="sv-SE" sz="1500">
              <a:cs typeface="Calibri" panose="020F05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8196" y="399675"/>
            <a:ext cx="2394618" cy="2779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5" descr="En bild som visar gräs, utomhus, lila, sitter&#10;&#10;Automatiskt genererad beskrivning">
            <a:extLst>
              <a:ext uri="{FF2B5EF4-FFF2-40B4-BE49-F238E27FC236}">
                <a16:creationId xmlns:a16="http://schemas.microsoft.com/office/drawing/2014/main" id="{F33B132D-AFBD-4E94-B42B-C9C8C7B3E1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79" b="-8"/>
          <a:stretch/>
        </p:blipFill>
        <p:spPr>
          <a:xfrm>
            <a:off x="9692645" y="596271"/>
            <a:ext cx="1964247" cy="238658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35D5A6-AB7A-4677-8D44-034515D66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6444" y="399675"/>
            <a:ext cx="4417383" cy="58091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objekt 6" descr="En bild som visar person, utomhus, kvinna, stående&#10;&#10;Automatiskt genererad beskrivning">
            <a:extLst>
              <a:ext uri="{FF2B5EF4-FFF2-40B4-BE49-F238E27FC236}">
                <a16:creationId xmlns:a16="http://schemas.microsoft.com/office/drawing/2014/main" id="{7C561A45-8751-429C-AD3F-848A13320A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8" r="2" b="2"/>
          <a:stretch/>
        </p:blipFill>
        <p:spPr>
          <a:xfrm>
            <a:off x="5054132" y="596271"/>
            <a:ext cx="3948548" cy="541590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0BB19363-8354-4E75-A15C-A08F75517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8196" y="3429000"/>
            <a:ext cx="2394618" cy="2779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4" descr="En bild som visar person, sitter, hund, bord&#10;&#10;Automatiskt genererad beskrivning">
            <a:extLst>
              <a:ext uri="{FF2B5EF4-FFF2-40B4-BE49-F238E27FC236}">
                <a16:creationId xmlns:a16="http://schemas.microsoft.com/office/drawing/2014/main" id="{56CE5C47-AEB2-4B7D-9799-2FA98FF205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06" r="-7" b="5161"/>
          <a:stretch/>
        </p:blipFill>
        <p:spPr>
          <a:xfrm>
            <a:off x="9692640" y="3625596"/>
            <a:ext cx="1964247" cy="2386584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67412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83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216BACF-AA69-4035-8ECB-A77FADDEF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sv-SE">
                <a:solidFill>
                  <a:srgbClr val="FFFFFF"/>
                </a:solidFill>
              </a:rPr>
              <a:t>Förskoleklass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A29DC9-3206-4280-9EF8-DA61C4DE9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6197451" cy="39352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sz="2600" dirty="0"/>
              <a:t>Besöksdag 4/6 kl. 14.00-15.00</a:t>
            </a:r>
          </a:p>
          <a:p>
            <a:r>
              <a:rPr lang="sv-SE" sz="2600" dirty="0"/>
              <a:t>Överlämning från förskolorna (ca 30 </a:t>
            </a:r>
            <a:r>
              <a:rPr lang="sv-SE" sz="2600" dirty="0" err="1"/>
              <a:t>st</a:t>
            </a:r>
            <a:r>
              <a:rPr lang="sv-SE" sz="2600" dirty="0"/>
              <a:t>) via Unikum/formulär i augusti</a:t>
            </a:r>
          </a:p>
          <a:p>
            <a:r>
              <a:rPr lang="sv-SE" sz="2600" dirty="0"/>
              <a:t>Särskild överlämning för barn i behov av särskilt stöd</a:t>
            </a:r>
          </a:p>
          <a:p>
            <a:r>
              <a:rPr lang="sv-SE" sz="2600" dirty="0"/>
              <a:t>Föräldramöte i början på september</a:t>
            </a:r>
          </a:p>
          <a:p>
            <a:r>
              <a:rPr lang="sv-SE" sz="2600" dirty="0"/>
              <a:t>Utvecklingssamtal=inskolningssamtal början på september</a:t>
            </a:r>
          </a:p>
        </p:txBody>
      </p:sp>
    </p:spTree>
    <p:extLst>
      <p:ext uri="{BB962C8B-B14F-4D97-AF65-F5344CB8AC3E}">
        <p14:creationId xmlns:p14="http://schemas.microsoft.com/office/powerpoint/2010/main" val="2902712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30B6809-98B6-4250-A847-90A9A012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sv-SE">
                <a:solidFill>
                  <a:srgbClr val="FFFFFF"/>
                </a:solidFill>
              </a:rPr>
              <a:t>Innehåll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07C137A-21A4-419D-8542-511A588CE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r>
              <a:rPr lang="sv-SE" sz="2400" dirty="0"/>
              <a:t>Fakta om Almtunaskolan</a:t>
            </a:r>
          </a:p>
          <a:p>
            <a:r>
              <a:rPr lang="sv-SE" sz="2400" dirty="0"/>
              <a:t>Lokaler</a:t>
            </a:r>
          </a:p>
          <a:p>
            <a:r>
              <a:rPr lang="sv-SE" sz="2400" dirty="0"/>
              <a:t>Vision och verksamhetsidé</a:t>
            </a:r>
          </a:p>
          <a:p>
            <a:r>
              <a:rPr lang="sv-SE" sz="2400" dirty="0"/>
              <a:t>Behov av stöd</a:t>
            </a:r>
          </a:p>
          <a:p>
            <a:r>
              <a:rPr lang="sv-SE" sz="2400" dirty="0"/>
              <a:t>Mål</a:t>
            </a:r>
          </a:p>
          <a:p>
            <a:r>
              <a:rPr lang="sv-SE" sz="2400" dirty="0"/>
              <a:t>Fritidshemmet</a:t>
            </a:r>
          </a:p>
          <a:p>
            <a:r>
              <a:rPr lang="sv-SE" sz="2400" dirty="0"/>
              <a:t>Förskoleklass</a:t>
            </a:r>
          </a:p>
          <a:p>
            <a:endParaRPr lang="sv-SE" sz="2400" dirty="0"/>
          </a:p>
          <a:p>
            <a:endParaRPr lang="sv-SE" sz="2400" dirty="0"/>
          </a:p>
          <a:p>
            <a:endParaRPr lang="sv-SE" sz="2400" dirty="0"/>
          </a:p>
          <a:p>
            <a:endParaRPr lang="sv-SE" sz="2400" dirty="0"/>
          </a:p>
          <a:p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1400428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216BACF-AA69-4035-8ECB-A77FADDEF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sv-SE">
                <a:solidFill>
                  <a:srgbClr val="FFFFFF"/>
                </a:solidFill>
              </a:rPr>
              <a:t>Förskoleklass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A29DC9-3206-4280-9EF8-DA61C4DE9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sv-SE" sz="2400" dirty="0"/>
              <a:t>En </a:t>
            </a:r>
            <a:r>
              <a:rPr lang="sv-SE" sz="2400" u="sng" dirty="0"/>
              <a:t>första</a:t>
            </a:r>
            <a:r>
              <a:rPr lang="sv-SE" sz="2400" dirty="0"/>
              <a:t> klassammansättning utifrån ex fördelning pojkar och flickor, eventuell information från förskolorna ex elever i behov av särskilt stöd, </a:t>
            </a:r>
          </a:p>
          <a:p>
            <a:r>
              <a:rPr lang="sv-SE" sz="2400" dirty="0"/>
              <a:t>ej önskemål, </a:t>
            </a:r>
          </a:p>
          <a:p>
            <a:r>
              <a:rPr lang="sv-SE" sz="2400" dirty="0"/>
              <a:t>kan komma att ändras utifrån vad pedagogerna får syn på och vad som gynnar enskilda elever och gruppen som helhet</a:t>
            </a:r>
          </a:p>
          <a:p>
            <a:r>
              <a:rPr lang="sv-SE" sz="2400" dirty="0"/>
              <a:t>5 timmar/</a:t>
            </a:r>
            <a:r>
              <a:rPr lang="sv-SE" sz="2400"/>
              <a:t>dag, </a:t>
            </a:r>
            <a:r>
              <a:rPr lang="sv-SE" sz="2400" dirty="0"/>
              <a:t>8.30-13.30</a:t>
            </a:r>
          </a:p>
          <a:p>
            <a:r>
              <a:rPr lang="sv-SE" sz="2400" dirty="0"/>
              <a:t>Fritidshem söks, verksamhet före och efter skoltid </a:t>
            </a:r>
          </a:p>
          <a:p>
            <a:r>
              <a:rPr lang="sv-SE" sz="2400" dirty="0"/>
              <a:t>Obligatorisk närvaro, restriktiva i beviljande av ledigheter</a:t>
            </a:r>
          </a:p>
          <a:p>
            <a:r>
              <a:rPr lang="sv-SE" sz="2400" dirty="0"/>
              <a:t>Kartläggning Hitta språket, Hitta matematiken, tidiga insatser, del av  ”Läsa-skriva-räkna garantin”</a:t>
            </a:r>
          </a:p>
        </p:txBody>
      </p:sp>
    </p:spTree>
    <p:extLst>
      <p:ext uri="{BB962C8B-B14F-4D97-AF65-F5344CB8AC3E}">
        <p14:creationId xmlns:p14="http://schemas.microsoft.com/office/powerpoint/2010/main" val="2443541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3E60C6D-4E85-4E14-BCDF-BF15C241F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2A444A0-67B7-4174-8EB2-CE1F67A85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294" y="486184"/>
            <a:ext cx="5397237" cy="1325563"/>
          </a:xfrm>
        </p:spPr>
        <p:txBody>
          <a:bodyPr>
            <a:normAutofit/>
          </a:bodyPr>
          <a:lstStyle/>
          <a:p>
            <a:r>
              <a:rPr lang="sv-SE" dirty="0"/>
              <a:t>Frågor?</a:t>
            </a:r>
          </a:p>
        </p:txBody>
      </p:sp>
      <p:pic>
        <p:nvPicPr>
          <p:cNvPr id="5" name="Bildobjekt 4" descr="svarta frågetecken med ett gult frågetecken i 3D">
            <a:extLst>
              <a:ext uri="{FF2B5EF4-FFF2-40B4-BE49-F238E27FC236}">
                <a16:creationId xmlns:a16="http://schemas.microsoft.com/office/drawing/2014/main" id="{2B3BD11D-33A0-4928-A384-F2BB4EE3D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42" r="20359" b="1"/>
          <a:stretch/>
        </p:blipFill>
        <p:spPr>
          <a:xfrm>
            <a:off x="698353" y="598677"/>
            <a:ext cx="2733246" cy="2733294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D42D292-4C48-479B-9E59-E29CD9871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Bildobjekt 6" descr="Flera händer och är redo att svara på en fråga">
            <a:extLst>
              <a:ext uri="{FF2B5EF4-FFF2-40B4-BE49-F238E27FC236}">
                <a16:creationId xmlns:a16="http://schemas.microsoft.com/office/drawing/2014/main" id="{7F54FACA-63DC-4989-BC7A-F68BFF7D1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53" y="3526029"/>
            <a:ext cx="4094820" cy="2733293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D3F8CC9-CFB6-4986-865D-7C093937B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1294" y="1946684"/>
            <a:ext cx="539723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dirty="0">
              <a:hlinkClick r:id="rId4"/>
            </a:endParaRPr>
          </a:p>
          <a:p>
            <a:r>
              <a:rPr lang="sv-SE" dirty="0">
                <a:hlinkClick r:id="rId4"/>
              </a:rPr>
              <a:t>pia.andreasson@uppsala.se</a:t>
            </a:r>
            <a:endParaRPr lang="sv-SE" dirty="0"/>
          </a:p>
          <a:p>
            <a:r>
              <a:rPr lang="sv-SE" dirty="0">
                <a:hlinkClick r:id="rId5"/>
              </a:rPr>
              <a:t>maria.sveidqvist@uppsala.se</a:t>
            </a:r>
            <a:endParaRPr lang="sv-SE" dirty="0"/>
          </a:p>
          <a:p>
            <a:endParaRPr lang="sv-SE" dirty="0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533DF362-939D-4EEE-8DC4-6B54607E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95198">
            <a:off x="1539683" y="162676"/>
            <a:ext cx="4083433" cy="4083433"/>
          </a:xfrm>
          <a:prstGeom prst="arc">
            <a:avLst>
              <a:gd name="adj1" fmla="val 17445962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345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AB83C82-30AD-4DF2-A9AD-CE1547FDE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61E379C-ECE7-4201-B248-D1AF6378E2F9}"/>
              </a:ext>
            </a:extLst>
          </p:cNvPr>
          <p:cNvSpPr txBox="1"/>
          <p:nvPr/>
        </p:nvSpPr>
        <p:spPr>
          <a:xfrm>
            <a:off x="3315031" y="1380754"/>
            <a:ext cx="5561938" cy="251351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Välkommen</a:t>
            </a:r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till </a:t>
            </a:r>
            <a:r>
              <a:rPr lang="en-US" sz="60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Almtunaskolan</a:t>
            </a:r>
            <a:r>
              <a:rPr lang="en-US" sz="6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-28502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1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9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AA35F87-C4DA-473C-A09A-E0BA752F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v-SE" b="1" dirty="0">
                <a:cs typeface="Calibri Light"/>
              </a:rPr>
              <a:t>Lite fakta om skolan</a:t>
            </a:r>
          </a:p>
        </p:txBody>
      </p:sp>
      <p:sp>
        <p:nvSpPr>
          <p:cNvPr id="102" name="Arc 10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870D8EC-A151-42F4-8332-A9207F1DE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66055"/>
            <a:ext cx="1096338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Åk F-6 ca 530-550 elever</a:t>
            </a:r>
          </a:p>
          <a:p>
            <a:r>
              <a:rPr lang="sv-SE" dirty="0"/>
              <a:t>Fyra fritidsavdelningar ca 300 barn</a:t>
            </a:r>
          </a:p>
          <a:p>
            <a:r>
              <a:rPr lang="sv-SE" dirty="0"/>
              <a:t>Förberedelseklass för nyanlända elever i åk 4–6</a:t>
            </a:r>
          </a:p>
          <a:p>
            <a:r>
              <a:rPr lang="sv-SE" dirty="0"/>
              <a:t>Elevtalet och storleken på klasserna varierar stort mellan årskurserna. </a:t>
            </a:r>
          </a:p>
          <a:p>
            <a:pPr marL="0" indent="0">
              <a:buNone/>
            </a:pPr>
            <a:r>
              <a:rPr lang="sv-SE" dirty="0"/>
              <a:t>   F-3 ca 28 elever, 4-6 ca 30 elever </a:t>
            </a:r>
          </a:p>
          <a:p>
            <a:r>
              <a:rPr lang="sv-SE" dirty="0"/>
              <a:t>Ca 27% av eleverna har utländsk bakgrund vilket motsvarar kommunsnittet. </a:t>
            </a:r>
            <a:endParaRPr lang="sv-SE" dirty="0">
              <a:cs typeface="Calibri"/>
            </a:endParaRP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9" name="Bildobjekt 9" descr="En bild som visar ritning, dator, säng&#10;&#10;Automatiskt genererad beskrivning">
            <a:extLst>
              <a:ext uri="{FF2B5EF4-FFF2-40B4-BE49-F238E27FC236}">
                <a16:creationId xmlns:a16="http://schemas.microsoft.com/office/drawing/2014/main" id="{8E77F8B3-AFEE-45D0-BE3B-7B96D8F51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775" y="5817394"/>
            <a:ext cx="2743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9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9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AA35F87-C4DA-473C-A09A-E0BA752F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v-SE" b="1">
                <a:cs typeface="Calibri Light"/>
              </a:rPr>
              <a:t>Lite fakta om skolan</a:t>
            </a:r>
          </a:p>
        </p:txBody>
      </p:sp>
      <p:sp>
        <p:nvSpPr>
          <p:cNvPr id="102" name="Arc 10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870D8EC-A151-42F4-8332-A9207F1DE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66055"/>
            <a:ext cx="10963382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sv-SE" dirty="0"/>
              <a:t>Ca 60-65 medarbetare</a:t>
            </a:r>
          </a:p>
          <a:p>
            <a:r>
              <a:rPr lang="sv-SE" dirty="0">
                <a:cs typeface="Calibri"/>
              </a:rPr>
              <a:t>Lärare, barnskötare, fritidshemsassistenter, lärare i fritidshem (resurs/fritids)</a:t>
            </a:r>
          </a:p>
          <a:p>
            <a:r>
              <a:rPr lang="sv-SE" dirty="0"/>
              <a:t>Antal elever per heltidstjänst lärare ligger högre än kommun-och rikssnitt. </a:t>
            </a:r>
            <a:endParaRPr lang="sv-SE" dirty="0">
              <a:cs typeface="Calibri"/>
            </a:endParaRPr>
          </a:p>
          <a:p>
            <a:r>
              <a:rPr lang="sv-SE" dirty="0"/>
              <a:t>Lärare med pedagogisk högskoleexamen samt lärare med lärarlegitimation och behörighet i minst ett ämne ligger strax under kommun-och rikssnitt. </a:t>
            </a:r>
            <a:endParaRPr lang="sv-SE" dirty="0">
              <a:cs typeface="Calibri"/>
            </a:endParaRPr>
          </a:p>
          <a:p>
            <a:r>
              <a:rPr lang="sv-SE" dirty="0"/>
              <a:t>Skolsköterskor, kuratorer, skolpsykolog, speciallärare, specialpedagog</a:t>
            </a:r>
            <a:endParaRPr lang="sv-SE" dirty="0">
              <a:cs typeface="Calibri"/>
            </a:endParaRPr>
          </a:p>
          <a:p>
            <a:r>
              <a:rPr lang="sv-SE" dirty="0"/>
              <a:t>Rektor, biträdande rektor, administratör, vaktmästare</a:t>
            </a:r>
          </a:p>
          <a:p>
            <a:pPr marL="0" indent="0">
              <a:buNone/>
            </a:pPr>
            <a:r>
              <a:rPr lang="sv-SE" dirty="0"/>
              <a:t>Kommunala Städservice, Måltidsservice,</a:t>
            </a:r>
            <a:endParaRPr lang="sv-SE" dirty="0">
              <a:cs typeface="Calibri"/>
            </a:endParaRPr>
          </a:p>
        </p:txBody>
      </p:sp>
      <p:pic>
        <p:nvPicPr>
          <p:cNvPr id="9" name="Bildobjekt 9" descr="En bild som visar ritning, dator, säng&#10;&#10;Automatiskt genererad beskrivning">
            <a:extLst>
              <a:ext uri="{FF2B5EF4-FFF2-40B4-BE49-F238E27FC236}">
                <a16:creationId xmlns:a16="http://schemas.microsoft.com/office/drawing/2014/main" id="{8E77F8B3-AFEE-45D0-BE3B-7B96D8F51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775" y="5817394"/>
            <a:ext cx="2743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3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A22FB4A-3343-4437-A4D3-CE7692CCB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FFFFFF"/>
                </a:solidFill>
              </a:rPr>
              <a:t>Lokaler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227A341-5008-4A6A-89B7-4B0546EFB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4101" y="168676"/>
            <a:ext cx="7191066" cy="6613864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Brantingskolans byggnad</a:t>
            </a:r>
          </a:p>
          <a:p>
            <a:r>
              <a:rPr lang="sv-SE" dirty="0"/>
              <a:t>Almtunaskolan till största 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Brantans</a:t>
            </a:r>
            <a:r>
              <a:rPr lang="sv-SE" dirty="0"/>
              <a:t> fritidsklubb åk 4-6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Branting anpassad grundskola åk 8 en klass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Almtunaskolans byggnad</a:t>
            </a:r>
          </a:p>
          <a:p>
            <a:r>
              <a:rPr lang="sv-SE" dirty="0"/>
              <a:t>Förslag på ritningar</a:t>
            </a:r>
          </a:p>
          <a:p>
            <a:r>
              <a:rPr lang="sv-SE" dirty="0"/>
              <a:t>Plan åter 2028</a:t>
            </a:r>
            <a:endParaRPr lang="sv-SE" dirty="0">
              <a:cs typeface="Calibri"/>
            </a:endParaRPr>
          </a:p>
          <a:p>
            <a:r>
              <a:rPr lang="sv-SE" dirty="0"/>
              <a:t>F-6, ca 600 elever</a:t>
            </a:r>
          </a:p>
          <a:p>
            <a:r>
              <a:rPr lang="sv-SE" dirty="0"/>
              <a:t>Gamla byggnaden renoveras för åk 3-6 samt fritidsklubb åk 4-6</a:t>
            </a:r>
          </a:p>
          <a:p>
            <a:r>
              <a:rPr lang="sv-SE" dirty="0"/>
              <a:t>Ny byggnad med matsal samt lokaler för F-2</a:t>
            </a:r>
          </a:p>
          <a:p>
            <a:r>
              <a:rPr lang="sv-SE" dirty="0"/>
              <a:t>Ny idrottshall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24011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objekt 4">
            <a:extLst>
              <a:ext uri="{FF2B5EF4-FFF2-40B4-BE49-F238E27FC236}">
                <a16:creationId xmlns:a16="http://schemas.microsoft.com/office/drawing/2014/main" id="{23677685-6651-4CE3-9EA3-3C87553BD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2" r="500" b="-1"/>
          <a:stretch/>
        </p:blipFill>
        <p:spPr>
          <a:xfrm>
            <a:off x="838200" y="2222500"/>
            <a:ext cx="10515600" cy="33147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4A10D6C-FBEC-40DF-B35C-E2C3C44E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747"/>
            <a:ext cx="10515600" cy="71555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Almtunaskolans vision</a:t>
            </a:r>
            <a:endParaRPr lang="sv-SE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08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C3CF6E8-9408-4378-9FE1-40AA924F0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Almtunaskolans verksamhetsidé</a:t>
            </a:r>
          </a:p>
        </p:txBody>
      </p:sp>
      <p:sp>
        <p:nvSpPr>
          <p:cNvPr id="81" name="Arc 8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1742321-3D3E-4500-8C95-D720F38CB012}"/>
              </a:ext>
            </a:extLst>
          </p:cNvPr>
          <p:cNvSpPr txBox="1"/>
          <p:nvPr/>
        </p:nvSpPr>
        <p:spPr>
          <a:xfrm>
            <a:off x="667821" y="1689554"/>
            <a:ext cx="11404313" cy="436871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kort</a:t>
            </a:r>
            <a:r>
              <a:rPr lang="en-US" sz="2000" b="1" dirty="0"/>
              <a:t> </a:t>
            </a:r>
            <a:r>
              <a:rPr lang="en-US" sz="2000" b="1" dirty="0" err="1"/>
              <a:t>sammanfattning</a:t>
            </a:r>
            <a:r>
              <a:rPr lang="en-US" sz="2000" b="1" dirty="0"/>
              <a:t>:</a:t>
            </a:r>
            <a:endParaRPr lang="sv-SE" sz="2000" dirty="0"/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undervisning</a:t>
            </a:r>
            <a:r>
              <a:rPr lang="en-US" sz="2000" dirty="0"/>
              <a:t> av god </a:t>
            </a:r>
            <a:r>
              <a:rPr lang="en-US" sz="2000" dirty="0" err="1"/>
              <a:t>kvalitét</a:t>
            </a:r>
            <a:endParaRPr lang="en-US" sz="2000" dirty="0">
              <a:cs typeface="Calibri"/>
            </a:endParaRP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tydliga</a:t>
            </a:r>
            <a:r>
              <a:rPr lang="en-US" sz="2000" dirty="0"/>
              <a:t> </a:t>
            </a:r>
            <a:r>
              <a:rPr lang="en-US" sz="2000" dirty="0" err="1"/>
              <a:t>mål</a:t>
            </a:r>
            <a:r>
              <a:rPr lang="en-US" sz="2000" dirty="0"/>
              <a:t> 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höga</a:t>
            </a:r>
            <a:r>
              <a:rPr lang="en-US" sz="2000" dirty="0"/>
              <a:t> </a:t>
            </a:r>
            <a:r>
              <a:rPr lang="en-US" sz="2000" dirty="0" err="1"/>
              <a:t>förväntningar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elevens </a:t>
            </a:r>
            <a:r>
              <a:rPr lang="en-US" sz="2000" dirty="0" err="1"/>
              <a:t>förmågor</a:t>
            </a:r>
            <a:r>
              <a:rPr lang="en-US" sz="2000" dirty="0"/>
              <a:t> </a:t>
            </a:r>
            <a:r>
              <a:rPr lang="en-US" sz="2000" dirty="0" err="1"/>
              <a:t>och</a:t>
            </a:r>
            <a:r>
              <a:rPr lang="en-US" sz="2000" dirty="0"/>
              <a:t> motivation </a:t>
            </a:r>
            <a:r>
              <a:rPr lang="en-US" sz="2000" dirty="0" err="1"/>
              <a:t>att</a:t>
            </a:r>
            <a:r>
              <a:rPr lang="en-US" sz="2000" dirty="0"/>
              <a:t> </a:t>
            </a:r>
            <a:r>
              <a:rPr lang="en-US" sz="2000" dirty="0" err="1"/>
              <a:t>lära</a:t>
            </a:r>
            <a:endParaRPr lang="en-US" sz="2000" dirty="0">
              <a:cs typeface="Calibri"/>
            </a:endParaRP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skolmiljö</a:t>
            </a:r>
            <a:r>
              <a:rPr lang="en-US" sz="2000" dirty="0"/>
              <a:t> </a:t>
            </a:r>
            <a:r>
              <a:rPr lang="en-US" sz="2000" dirty="0" err="1"/>
              <a:t>där</a:t>
            </a:r>
            <a:r>
              <a:rPr lang="en-US" sz="2000" dirty="0"/>
              <a:t> </a:t>
            </a:r>
            <a:r>
              <a:rPr lang="en-US" sz="2000" dirty="0" err="1"/>
              <a:t>alla</a:t>
            </a:r>
            <a:r>
              <a:rPr lang="en-US" sz="2000" dirty="0"/>
              <a:t> </a:t>
            </a:r>
            <a:r>
              <a:rPr lang="en-US" sz="2000" dirty="0" err="1"/>
              <a:t>känner</a:t>
            </a:r>
            <a:r>
              <a:rPr lang="en-US" sz="2000" dirty="0"/>
              <a:t>: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               </a:t>
            </a:r>
            <a:r>
              <a:rPr lang="en-US" sz="2000" b="1" dirty="0" err="1"/>
              <a:t>trygghet</a:t>
            </a:r>
            <a:r>
              <a:rPr lang="en-US" sz="2000" b="1" dirty="0"/>
              <a:t>, </a:t>
            </a:r>
            <a:r>
              <a:rPr lang="en-US" sz="2000" b="1" dirty="0" err="1"/>
              <a:t>glädje</a:t>
            </a:r>
            <a:r>
              <a:rPr lang="en-US" sz="2000" b="1" dirty="0"/>
              <a:t> </a:t>
            </a:r>
            <a:r>
              <a:rPr lang="en-US" sz="2000" b="1" dirty="0" err="1"/>
              <a:t>och</a:t>
            </a:r>
            <a:r>
              <a:rPr lang="en-US" sz="2000" b="1" dirty="0"/>
              <a:t> </a:t>
            </a:r>
            <a:r>
              <a:rPr lang="en-US" sz="2000" b="1" dirty="0" err="1"/>
              <a:t>delaktighet</a:t>
            </a:r>
            <a:endParaRPr lang="en-US" sz="2000" b="1" dirty="0">
              <a:cs typeface="Calibri"/>
            </a:endParaRP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goda</a:t>
            </a:r>
            <a:r>
              <a:rPr lang="en-US" sz="2000" dirty="0"/>
              <a:t> </a:t>
            </a:r>
            <a:r>
              <a:rPr lang="en-US" sz="2000" dirty="0" err="1"/>
              <a:t>relationer</a:t>
            </a:r>
            <a:endParaRPr lang="en-US" sz="2000" dirty="0">
              <a:cs typeface="Calibri"/>
            </a:endParaRP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engagerad</a:t>
            </a:r>
            <a:r>
              <a:rPr lang="en-US" sz="2000" dirty="0"/>
              <a:t> </a:t>
            </a:r>
            <a:r>
              <a:rPr lang="en-US" sz="2000" dirty="0" err="1"/>
              <a:t>och</a:t>
            </a:r>
            <a:r>
              <a:rPr lang="en-US" sz="2000" dirty="0"/>
              <a:t> </a:t>
            </a:r>
            <a:r>
              <a:rPr lang="en-US" sz="2000" dirty="0" err="1"/>
              <a:t>välutbildad</a:t>
            </a:r>
            <a:r>
              <a:rPr lang="en-US" sz="2000" dirty="0"/>
              <a:t> personal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samverkan</a:t>
            </a:r>
            <a:endParaRPr lang="en-US" sz="2000" dirty="0">
              <a:cs typeface="Calibri"/>
            </a:endParaRP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utvecklar</a:t>
            </a:r>
            <a:r>
              <a:rPr lang="en-US" sz="2000" dirty="0"/>
              <a:t> </a:t>
            </a:r>
            <a:r>
              <a:rPr lang="en-US" sz="2000" dirty="0" err="1"/>
              <a:t>kontinuerligt</a:t>
            </a:r>
            <a:r>
              <a:rPr lang="en-US" sz="2000" dirty="0"/>
              <a:t> </a:t>
            </a:r>
            <a:r>
              <a:rPr lang="en-US" sz="2000" dirty="0" err="1"/>
              <a:t>vår</a:t>
            </a:r>
            <a:r>
              <a:rPr lang="en-US" sz="2000" dirty="0"/>
              <a:t> </a:t>
            </a:r>
            <a:r>
              <a:rPr lang="en-US" sz="2000" dirty="0" err="1"/>
              <a:t>pedagogik</a:t>
            </a:r>
            <a:r>
              <a:rPr lang="en-US" sz="2000" dirty="0"/>
              <a:t> med </a:t>
            </a:r>
            <a:r>
              <a:rPr lang="en-US" sz="2000" dirty="0" err="1"/>
              <a:t>utgångspunkt</a:t>
            </a:r>
            <a:r>
              <a:rPr lang="en-US" sz="2000" dirty="0"/>
              <a:t> i </a:t>
            </a:r>
            <a:r>
              <a:rPr lang="en-US" sz="2000" dirty="0" err="1"/>
              <a:t>pedagogisk</a:t>
            </a:r>
            <a:r>
              <a:rPr lang="en-US" sz="2000" dirty="0"/>
              <a:t> </a:t>
            </a:r>
            <a:r>
              <a:rPr lang="en-US" sz="2000" dirty="0" err="1"/>
              <a:t>forskning</a:t>
            </a:r>
            <a:r>
              <a:rPr lang="en-US" sz="2000" dirty="0"/>
              <a:t> </a:t>
            </a:r>
            <a:r>
              <a:rPr lang="en-US" sz="2000" dirty="0" err="1"/>
              <a:t>och</a:t>
            </a:r>
            <a:r>
              <a:rPr lang="en-US" sz="2000" dirty="0"/>
              <a:t> </a:t>
            </a:r>
            <a:r>
              <a:rPr lang="en-US" sz="2000" dirty="0" err="1"/>
              <a:t>beprövad</a:t>
            </a:r>
            <a:r>
              <a:rPr lang="en-US" sz="2000" dirty="0"/>
              <a:t> </a:t>
            </a:r>
            <a:r>
              <a:rPr lang="en-US" sz="2000" dirty="0" err="1"/>
              <a:t>erfarenhet</a:t>
            </a:r>
            <a:endParaRPr lang="en-US" sz="2000" dirty="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506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Triangle 37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CC1A587-3FB8-455D-B73E-B244C2A7F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sv-SE" sz="11500">
                <a:cs typeface="Calibri Light"/>
              </a:rPr>
              <a:t>Det låter fint...</a:t>
            </a:r>
            <a:endParaRPr lang="sv-SE" sz="1150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B4DF59B-EDBA-41DD-B071-7F9D434B5B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sv-SE">
                <a:cs typeface="Calibri"/>
              </a:rPr>
              <a:t>Men hur gör ni?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3443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dobjekt 4" descr="En bild som visar golv, inomhus, bord, stol&#10;&#10;Automatiskt genererad beskrivning">
            <a:extLst>
              <a:ext uri="{FF2B5EF4-FFF2-40B4-BE49-F238E27FC236}">
                <a16:creationId xmlns:a16="http://schemas.microsoft.com/office/drawing/2014/main" id="{AE81BD91-B3E9-4C6B-8A42-DA2E50769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" r="3" b="3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7" name="Arc 46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A93DF33-89FA-42A1-BC2D-2D5531997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>
            <a:normAutofit/>
          </a:bodyPr>
          <a:lstStyle/>
          <a:p>
            <a:r>
              <a:rPr lang="sv-SE" dirty="0">
                <a:cs typeface="Calibri Light"/>
              </a:rPr>
              <a:t>Hur arbetar ni med trygghet?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6A38B22-715F-4F76-BC3E-4E5074392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v-SE" sz="2400" dirty="0">
                <a:cs typeface="Calibri"/>
              </a:rPr>
              <a:t>Förebyggande, främjande och åtgärdande arbete:</a:t>
            </a:r>
          </a:p>
          <a:p>
            <a:r>
              <a:rPr lang="sv-SE" sz="2400" dirty="0">
                <a:cs typeface="Calibri"/>
              </a:rPr>
              <a:t>Gemensamt ansvar för alla våra elever </a:t>
            </a:r>
          </a:p>
          <a:p>
            <a:r>
              <a:rPr lang="sv-SE" sz="2400" dirty="0">
                <a:cs typeface="Calibri"/>
              </a:rPr>
              <a:t>IBIS SOLAR</a:t>
            </a:r>
            <a:endParaRPr lang="sv-SE" sz="2400" dirty="0"/>
          </a:p>
          <a:p>
            <a:r>
              <a:rPr lang="sv-SE" sz="2400" dirty="0">
                <a:cs typeface="Calibri"/>
              </a:rPr>
              <a:t>Värdegrundsarbete</a:t>
            </a:r>
          </a:p>
          <a:p>
            <a:r>
              <a:rPr lang="sv-SE" sz="2400" dirty="0">
                <a:cs typeface="Calibri"/>
              </a:rPr>
              <a:t>Plan mot diskriminering och kränkande behandling</a:t>
            </a:r>
          </a:p>
          <a:p>
            <a:r>
              <a:rPr lang="sv-SE" sz="2400" dirty="0">
                <a:cs typeface="Calibri"/>
              </a:rPr>
              <a:t>Tillgänglig lärmiljö</a:t>
            </a:r>
          </a:p>
          <a:p>
            <a:r>
              <a:rPr lang="sv-SE" sz="2400" dirty="0">
                <a:cs typeface="Calibri"/>
              </a:rPr>
              <a:t>Kontinuitet skoltid-fritidstid, lärare F-3, 4-6, fungerande grupper</a:t>
            </a:r>
          </a:p>
          <a:p>
            <a:pPr marL="0" indent="0">
              <a:buNone/>
            </a:pPr>
            <a:endParaRPr lang="sv-SE" sz="2400" dirty="0">
              <a:ea typeface="+mn-lt"/>
              <a:cs typeface="+mn-lt"/>
            </a:endParaRPr>
          </a:p>
          <a:p>
            <a:pPr marL="0" indent="0">
              <a:buNone/>
            </a:pPr>
            <a:endParaRPr lang="sv-SE" sz="2400" dirty="0">
              <a:ea typeface="+mn-lt"/>
              <a:cs typeface="+mn-lt"/>
            </a:endParaRPr>
          </a:p>
          <a:p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1073409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E0BBC02023A743AB0210CF32D5E553" ma:contentTypeVersion="28" ma:contentTypeDescription="Create a new document." ma:contentTypeScope="" ma:versionID="d8e400e0a83da1e34c626635c8b2d385">
  <xsd:schema xmlns:xsd="http://www.w3.org/2001/XMLSchema" xmlns:xs="http://www.w3.org/2001/XMLSchema" xmlns:p="http://schemas.microsoft.com/office/2006/metadata/properties" xmlns:ns3="25884df2-2bff-4e86-958a-2a938c29dccf" xmlns:ns4="219888ff-00fe-447b-a46f-0f58ae34b638" targetNamespace="http://schemas.microsoft.com/office/2006/metadata/properties" ma:root="true" ma:fieldsID="c46d93067d232546a5c445004bf65140" ns3:_="" ns4:_="">
    <xsd:import namespace="25884df2-2bff-4e86-958a-2a938c29dccf"/>
    <xsd:import namespace="219888ff-00fe-447b-a46f-0f58ae34b63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TeamsChannelId" minOccurs="0"/>
                <xsd:element ref="ns3:IsNotebookLocked" minOccurs="0"/>
                <xsd:element ref="ns3:Math_Setting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884df2-2bff-4e86-958a-2a938c29dc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NotebookType" ma:index="13" nillable="true" ma:displayName="Notebook Type" ma:internalName="NotebookType">
      <xsd:simpleType>
        <xsd:restriction base="dms:Text"/>
      </xsd:simpleType>
    </xsd:element>
    <xsd:element name="FolderType" ma:index="14" nillable="true" ma:displayName="Folder Type" ma:internalName="FolderType">
      <xsd:simpleType>
        <xsd:restriction base="dms:Text"/>
      </xsd:simpleType>
    </xsd:element>
    <xsd:element name="Owner" ma:index="1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6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7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8" nillable="true" ma:displayName="Culture Name" ma:internalName="CultureName">
      <xsd:simpleType>
        <xsd:restriction base="dms:Text"/>
      </xsd:simpleType>
    </xsd:element>
    <xsd:element name="AppVersion" ma:index="19" nillable="true" ma:displayName="App Version" ma:internalName="AppVersion">
      <xsd:simpleType>
        <xsd:restriction base="dms:Text"/>
      </xsd:simpleType>
    </xsd:element>
    <xsd:element name="Teachers" ma:index="20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1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2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3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4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5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6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7" nillable="true" ma:displayName="Is Collaboration Space Locked" ma:internalName="Is_Collaboration_Space_Locked">
      <xsd:simpleType>
        <xsd:restriction base="dms:Boolean"/>
      </xsd:simpleType>
    </xsd:element>
    <xsd:element name="TeamsChannelId" ma:index="28" nillable="true" ma:displayName="Teams Channel Id" ma:internalName="TeamsChannelId">
      <xsd:simpleType>
        <xsd:restriction base="dms:Text"/>
      </xsd:simpleType>
    </xsd:element>
    <xsd:element name="IsNotebookLocked" ma:index="29" nillable="true" ma:displayName="Is Notebook Locked" ma:internalName="IsNotebookLocked">
      <xsd:simpleType>
        <xsd:restriction base="dms:Boolean"/>
      </xsd:simpleType>
    </xsd:element>
    <xsd:element name="Math_Settings" ma:index="30" nillable="true" ma:displayName="Math Settings" ma:internalName="Math_Settings">
      <xsd:simpleType>
        <xsd:restriction base="dms:Text"/>
      </xsd:simpleType>
    </xsd:element>
    <xsd:element name="MediaServiceAutoKeyPoints" ma:index="3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33" nillable="true" ma:displayName="Tags" ma:internalName="MediaServiceAutoTags" ma:readOnly="true">
      <xsd:simpleType>
        <xsd:restriction base="dms:Text"/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9888ff-00fe-447b-a46f-0f58ae34b63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Students xmlns="25884df2-2bff-4e86-958a-2a938c29dccf" xsi:nil="true"/>
    <Math_Settings xmlns="25884df2-2bff-4e86-958a-2a938c29dccf" xsi:nil="true"/>
    <Self_Registration_Enabled xmlns="25884df2-2bff-4e86-958a-2a938c29dccf" xsi:nil="true"/>
    <FolderType xmlns="25884df2-2bff-4e86-958a-2a938c29dccf" xsi:nil="true"/>
    <Teachers xmlns="25884df2-2bff-4e86-958a-2a938c29dccf">
      <UserInfo>
        <DisplayName/>
        <AccountId xsi:nil="true"/>
        <AccountType/>
      </UserInfo>
    </Teachers>
    <Student_Groups xmlns="25884df2-2bff-4e86-958a-2a938c29dccf">
      <UserInfo>
        <DisplayName/>
        <AccountId xsi:nil="true"/>
        <AccountType/>
      </UserInfo>
    </Student_Groups>
    <CultureName xmlns="25884df2-2bff-4e86-958a-2a938c29dccf" xsi:nil="true"/>
    <Students xmlns="25884df2-2bff-4e86-958a-2a938c29dccf">
      <UserInfo>
        <DisplayName/>
        <AccountId xsi:nil="true"/>
        <AccountType/>
      </UserInfo>
    </Students>
    <IsNotebookLocked xmlns="25884df2-2bff-4e86-958a-2a938c29dccf" xsi:nil="true"/>
    <Is_Collaboration_Space_Locked xmlns="25884df2-2bff-4e86-958a-2a938c29dccf" xsi:nil="true"/>
    <Has_Teacher_Only_SectionGroup xmlns="25884df2-2bff-4e86-958a-2a938c29dccf" xsi:nil="true"/>
    <Owner xmlns="25884df2-2bff-4e86-958a-2a938c29dccf">
      <UserInfo>
        <DisplayName/>
        <AccountId xsi:nil="true"/>
        <AccountType/>
      </UserInfo>
    </Owner>
    <AppVersion xmlns="25884df2-2bff-4e86-958a-2a938c29dccf" xsi:nil="true"/>
    <Invited_Teachers xmlns="25884df2-2bff-4e86-958a-2a938c29dccf" xsi:nil="true"/>
    <TeamsChannelId xmlns="25884df2-2bff-4e86-958a-2a938c29dccf" xsi:nil="true"/>
    <DefaultSectionNames xmlns="25884df2-2bff-4e86-958a-2a938c29dccf" xsi:nil="true"/>
    <Templates xmlns="25884df2-2bff-4e86-958a-2a938c29dccf" xsi:nil="true"/>
    <NotebookType xmlns="25884df2-2bff-4e86-958a-2a938c29dccf" xsi:nil="true"/>
  </documentManagement>
</p:properties>
</file>

<file path=customXml/itemProps1.xml><?xml version="1.0" encoding="utf-8"?>
<ds:datastoreItem xmlns:ds="http://schemas.openxmlformats.org/officeDocument/2006/customXml" ds:itemID="{26106EF7-6536-41FA-BC0D-66CDF0A8DA43}">
  <ds:schemaRefs>
    <ds:schemaRef ds:uri="219888ff-00fe-447b-a46f-0f58ae34b638"/>
    <ds:schemaRef ds:uri="25884df2-2bff-4e86-958a-2a938c29dcc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9E656AF-1A7B-4BD5-AFF0-BDFCFA1945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A88252-E9D8-46E1-A418-0E3D67054341}">
  <ds:schemaRefs>
    <ds:schemaRef ds:uri="25884df2-2bff-4e86-958a-2a938c29dccf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1039</Words>
  <Application>Microsoft Office PowerPoint</Application>
  <PresentationFormat>Widescreen</PresentationFormat>
  <Paragraphs>170</Paragraphs>
  <Slides>22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Dags att välja skola!</vt:lpstr>
      <vt:lpstr>Innehåll</vt:lpstr>
      <vt:lpstr>Lite fakta om skolan</vt:lpstr>
      <vt:lpstr>Lite fakta om skolan</vt:lpstr>
      <vt:lpstr>Lokaler</vt:lpstr>
      <vt:lpstr>Almtunaskolans vision</vt:lpstr>
      <vt:lpstr>Almtunaskolans verksamhetsidé</vt:lpstr>
      <vt:lpstr>Det låter fint...</vt:lpstr>
      <vt:lpstr>Hur arbetar ni med trygghet?</vt:lpstr>
      <vt:lpstr>Vad är tillgänglig lärmiljö?</vt:lpstr>
      <vt:lpstr>Och rent konkret?</vt:lpstr>
      <vt:lpstr>Det där IBIS och SOLAR, vad är det?</vt:lpstr>
      <vt:lpstr>Och rent konkret?</vt:lpstr>
      <vt:lpstr>Hur arbetar ni med glädje?</vt:lpstr>
      <vt:lpstr>Hur arbetar ni med delaktighet?</vt:lpstr>
      <vt:lpstr>Om mitt barn har behov av stöd...   Hur fungerar det då?</vt:lpstr>
      <vt:lpstr>Vilka mål? </vt:lpstr>
      <vt:lpstr>Vad händer efter skolan, på fritids?</vt:lpstr>
      <vt:lpstr>Förskoleklass</vt:lpstr>
      <vt:lpstr>Förskoleklass</vt:lpstr>
      <vt:lpstr>Frågor?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Dags att välja skola!</dc:title>
  <dc:creator>Andreasson Pia</dc:creator>
  <cp:lastModifiedBy>Andreasson Pia</cp:lastModifiedBy>
  <cp:revision>19</cp:revision>
  <dcterms:created xsi:type="dcterms:W3CDTF">2021-01-14T07:20:09Z</dcterms:created>
  <dcterms:modified xsi:type="dcterms:W3CDTF">2024-01-17T17:12:39Z</dcterms:modified>
</cp:coreProperties>
</file>